
<file path=[Content_Types].xml><?xml version="1.0" encoding="utf-8"?>
<Types xmlns="http://schemas.openxmlformats.org/package/2006/content-types">
  <Default Extension="png" ContentType="image/png"/>
  <Default Extension="wma" ContentType="audio/x-ms-wma"/>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handoutMasterIdLst>
    <p:handoutMasterId r:id="rId13"/>
  </p:handoutMasterIdLst>
  <p:sldIdLst>
    <p:sldId id="256" r:id="rId5"/>
    <p:sldId id="257" r:id="rId6"/>
    <p:sldId id="259" r:id="rId7"/>
    <p:sldId id="260" r:id="rId8"/>
    <p:sldId id="266" r:id="rId9"/>
    <p:sldId id="264" r:id="rId10"/>
    <p:sldId id="265" r:id="rId11"/>
  </p:sldIdLst>
  <p:sldSz cx="12192000" cy="6858000"/>
  <p:notesSz cx="6858000" cy="9144000"/>
  <p:custShowLst>
    <p:custShow name="Custom Show 1" id="0">
      <p:sldLst>
        <p:sld r:id="rId5"/>
        <p:sld r:id="rId6"/>
        <p:sld r:id="rId7"/>
        <p:sld r:id="rId8"/>
        <p:sld r:id="rId9"/>
        <p:sld r:id="rId10"/>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1" d="100"/>
          <a:sy n="71" d="100"/>
        </p:scale>
        <p:origin x="72" y="144"/>
      </p:cViewPr>
      <p:guideLst>
        <p:guide orient="horz" pos="2160"/>
        <p:guide pos="3840"/>
      </p:guideLst>
    </p:cSldViewPr>
  </p:slideViewPr>
  <p:notesTextViewPr>
    <p:cViewPr>
      <p:scale>
        <a:sx n="1" d="1"/>
        <a:sy n="1" d="1"/>
      </p:scale>
      <p:origin x="0" y="0"/>
    </p:cViewPr>
  </p:notesTextViewPr>
  <p:notesViewPr>
    <p:cSldViewPr snapToGrid="0" showGuides="1">
      <p:cViewPr varScale="1">
        <p:scale>
          <a:sx n="58" d="100"/>
          <a:sy n="58" d="100"/>
        </p:scale>
        <p:origin x="197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3CEAAF3-9831-450B-8D59-2C09DB96C8FC}" type="datetimeFigureOut">
              <a:rPr lang="en-US"/>
              <a:t>3/23/2020</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834459-7356-44BF-850D-8B30C4FB3B6B}" type="slidenum">
              <a:rPr/>
              <a:t>‹#›</a:t>
            </a:fld>
            <a:endParaRPr/>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50CD79-FC16-4410-AB61-17F26E6D3BC8}" type="datetimeFigureOut">
              <a:rPr lang="en-US"/>
              <a:t>3/23/2020</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3C37BE-C303-496D-B5CD-85F2937540FC}" type="slidenum">
              <a:rPr/>
              <a:t>‹#›</a:t>
            </a:fld>
            <a:endParaRPr/>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1</a:t>
            </a:fld>
            <a:endParaRPr lang="en-US"/>
          </a:p>
        </p:txBody>
      </p:sp>
    </p:spTree>
    <p:extLst>
      <p:ext uri="{BB962C8B-B14F-4D97-AF65-F5344CB8AC3E}">
        <p14:creationId xmlns:p14="http://schemas.microsoft.com/office/powerpoint/2010/main" val="2406150269"/>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Picture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4445" y="0"/>
            <a:ext cx="1747524" cy="2292094"/>
          </a:xfrm>
          <a:prstGeom prst="rect">
            <a:avLst/>
          </a:prstGeom>
        </p:spPr>
      </p:pic>
      <p:sp>
        <p:nvSpPr>
          <p:cNvPr id="2" name="Title 1"/>
          <p:cNvSpPr>
            <a:spLocks noGrp="1"/>
          </p:cNvSpPr>
          <p:nvPr>
            <p:ph type="ctrTitle"/>
          </p:nvPr>
        </p:nvSpPr>
        <p:spPr>
          <a:xfrm>
            <a:off x="1104900" y="2292094"/>
            <a:ext cx="10096500" cy="2219691"/>
          </a:xfrm>
        </p:spPr>
        <p:txBody>
          <a:bodyPr anchor="ctr">
            <a:normAutofit/>
          </a:bodyPr>
          <a:lstStyle>
            <a:lvl1pPr algn="l">
              <a:defRPr sz="4400" cap="all" baseline="0"/>
            </a:lvl1pPr>
          </a:lstStyle>
          <a:p>
            <a:r>
              <a:rPr lang="en-US" smtClean="0"/>
              <a:t>Click to edit Master title style</a:t>
            </a:r>
            <a:endParaRPr/>
          </a:p>
        </p:txBody>
      </p:sp>
      <p:sp>
        <p:nvSpPr>
          <p:cNvPr id="3" name="Subtitle 2"/>
          <p:cNvSpPr>
            <a:spLocks noGrp="1"/>
          </p:cNvSpPr>
          <p:nvPr>
            <p:ph type="subTitle" idx="1"/>
          </p:nvPr>
        </p:nvSpPr>
        <p:spPr>
          <a:xfrm>
            <a:off x="1104898" y="4511784"/>
            <a:ext cx="10096501"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a:p>
        </p:txBody>
      </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Date Placeholder 3"/>
          <p:cNvSpPr>
            <a:spLocks noGrp="1"/>
          </p:cNvSpPr>
          <p:nvPr>
            <p:ph type="dt" sz="half" idx="10"/>
          </p:nvPr>
        </p:nvSpPr>
        <p:spPr/>
        <p:txBody>
          <a:bodyPr/>
          <a:lstStyle>
            <a:lvl1pPr>
              <a:defRPr baseline="0">
                <a:solidFill>
                  <a:schemeClr val="tx1">
                    <a:lumMod val="20000"/>
                    <a:lumOff val="80000"/>
                  </a:schemeClr>
                </a:solidFill>
              </a:defRPr>
            </a:lvl1pPr>
          </a:lstStyle>
          <a:p>
            <a:fld id="{402B9795-92DC-40DC-A1CA-9A4B349D7824}" type="datetimeFigureOut">
              <a:rPr lang="en-US" smtClean="0"/>
              <a:pPr/>
              <a:t>3/23/2020</a:t>
            </a:fld>
            <a:endParaRPr lang="en-US" dirty="0"/>
          </a:p>
        </p:txBody>
      </p:sp>
      <p:sp>
        <p:nvSpPr>
          <p:cNvPr id="5" name="Footer Placeholder 4"/>
          <p:cNvSpPr>
            <a:spLocks noGrp="1"/>
          </p:cNvSpPr>
          <p:nvPr>
            <p:ph type="ftr" sz="quarter" idx="11"/>
          </p:nvPr>
        </p:nvSpPr>
        <p:spPr/>
        <p:txBody>
          <a:bodyPr/>
          <a:lstStyle>
            <a:lvl1pPr>
              <a:defRPr baseline="0">
                <a:solidFill>
                  <a:schemeClr val="tx1">
                    <a:lumMod val="20000"/>
                    <a:lumOff val="80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baseline="0">
                <a:solidFill>
                  <a:schemeClr val="tx1">
                    <a:lumMod val="20000"/>
                    <a:lumOff val="80000"/>
                  </a:schemeClr>
                </a:solidFill>
              </a:defRPr>
            </a:lvl1pPr>
          </a:lstStyle>
          <a:p>
            <a:fld id="{0FF54DE5-C571-48E8-A5BC-B369434E2F44}" type="slidenum">
              <a:rPr lang="en-US" smtClean="0"/>
              <a:pPr/>
              <a:t>‹#›</a:t>
            </a:fld>
            <a:endParaRPr lang="en-US"/>
          </a:p>
        </p:txBody>
      </p:sp>
    </p:spTree>
    <p:extLst>
      <p:ext uri="{BB962C8B-B14F-4D97-AF65-F5344CB8AC3E}">
        <p14:creationId xmlns:p14="http://schemas.microsoft.com/office/powerpoint/2010/main" val="1659756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a:p>
        </p:txBody>
      </p:sp>
      <p:sp>
        <p:nvSpPr>
          <p:cNvPr id="4" name="Text Placeholder 3"/>
          <p:cNvSpPr>
            <a:spLocks noGrp="1"/>
          </p:cNvSpPr>
          <p:nvPr>
            <p:ph type="body" sz="half" idx="2"/>
          </p:nvPr>
        </p:nvSpPr>
        <p:spPr>
          <a:xfrm>
            <a:off x="1104900" y="1600200"/>
            <a:ext cx="3396996"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3" name="Picture Placeholder 2" descr="An empty placeholder to add an image. Click on the placeholder and select the image that you wish to add."/>
          <p:cNvSpPr>
            <a:spLocks noGrp="1"/>
          </p:cNvSpPr>
          <p:nvPr>
            <p:ph type="pic" idx="1"/>
          </p:nvPr>
        </p:nvSpPr>
        <p:spPr>
          <a:xfrm>
            <a:off x="4654671" y="1600199"/>
            <a:ext cx="6430912" cy="4572001"/>
          </a:xfrm>
        </p:spPr>
        <p:txBody>
          <a:bodyPr tIns="118872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5" name="Date Placeholder 4"/>
          <p:cNvSpPr>
            <a:spLocks noGrp="1"/>
          </p:cNvSpPr>
          <p:nvPr>
            <p:ph type="dt" sz="half" idx="10"/>
          </p:nvPr>
        </p:nvSpPr>
        <p:spPr/>
        <p:txBody>
          <a:bodyPr/>
          <a:lstStyle/>
          <a:p>
            <a:fld id="{402B9795-92DC-40DC-A1CA-9A4B349D7824}" type="datetimeFigureOut">
              <a:rPr lang="en-US"/>
              <a:t>3/23/2020</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769637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3/23/2020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2012076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2600" y="365125"/>
            <a:ext cx="1714500" cy="5811838"/>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104900" y="365125"/>
            <a:ext cx="8098896"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3/23/2020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grpSp>
        <p:nvGrpSpPr>
          <p:cNvPr id="7" name="Group 6"/>
          <p:cNvGrpSpPr/>
          <p:nvPr/>
        </p:nvGrpSpPr>
        <p:grpSpPr>
          <a:xfrm rot="5400000">
            <a:off x="6514047" y="3228843"/>
            <a:ext cx="5632704" cy="84403"/>
            <a:chOff x="1073150" y="1219201"/>
            <a:chExt cx="10058400" cy="63125"/>
          </a:xfrm>
        </p:grpSpPr>
        <p:cxnSp>
          <p:nvCxnSpPr>
            <p:cNvPr id="8" name="Straight Connector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5927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3/23/2020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86876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1104900" y="2292094"/>
            <a:ext cx="5734050" cy="2219691"/>
          </a:xfrm>
        </p:spPr>
        <p:txBody>
          <a:bodyPr anchor="ctr">
            <a:normAutofit/>
          </a:bodyPr>
          <a:lstStyle>
            <a:lvl1pPr algn="l">
              <a:defRPr sz="4400" cap="all" baseline="0"/>
            </a:lvl1pPr>
          </a:lstStyle>
          <a:p>
            <a:r>
              <a:rPr lang="en-US" smtClean="0"/>
              <a:t>Click to edit Master title style</a:t>
            </a:r>
            <a:endParaRPr/>
          </a:p>
        </p:txBody>
      </p:sp>
      <p:sp>
        <p:nvSpPr>
          <p:cNvPr id="3" name="Subtitle 2"/>
          <p:cNvSpPr>
            <a:spLocks noGrp="1"/>
          </p:cNvSpPr>
          <p:nvPr>
            <p:ph type="subTitle" idx="1"/>
          </p:nvPr>
        </p:nvSpPr>
        <p:spPr>
          <a:xfrm>
            <a:off x="1104900" y="4511784"/>
            <a:ext cx="5734050"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a:p>
        </p:txBody>
      </p:sp>
      <p:sp>
        <p:nvSpPr>
          <p:cNvPr id="11" name="Picture Placeholder 10" descr="An empty placeholder to add an image. Click on the placeholder and select the image that you wish to add."/>
          <p:cNvSpPr>
            <a:spLocks noGrp="1"/>
          </p:cNvSpPr>
          <p:nvPr>
            <p:ph type="pic" sz="quarter" idx="13"/>
          </p:nvPr>
        </p:nvSpPr>
        <p:spPr>
          <a:xfrm>
            <a:off x="6981063" y="1310656"/>
            <a:ext cx="5210937" cy="4208604"/>
          </a:xfrm>
          <a:solidFill>
            <a:schemeClr val="tx1">
              <a:lumMod val="20000"/>
              <a:lumOff val="80000"/>
            </a:schemeClr>
          </a:solidFill>
        </p:spPr>
        <p:txBody>
          <a:bodyPr tIns="1005840"/>
          <a:lstStyle>
            <a:lvl1pPr marL="0" indent="0" algn="ctr">
              <a:buNone/>
              <a:defRPr/>
            </a:lvl1pPr>
          </a:lstStyle>
          <a:p>
            <a:r>
              <a:rPr lang="en-US" smtClean="0"/>
              <a:t>Click icon to add picture</a:t>
            </a:r>
            <a:endParaRPr/>
          </a:p>
        </p:txBody>
      </p:sp>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4" name="Group 13"/>
          <p:cNvGrpSpPr/>
          <p:nvPr/>
        </p:nvGrpSpPr>
        <p:grpSpPr>
          <a:xfrm>
            <a:off x="0" y="1143000"/>
            <a:ext cx="12192000" cy="63125"/>
            <a:chOff x="507492" y="1501519"/>
            <a:chExt cx="8129016" cy="63125"/>
          </a:xfrm>
        </p:grpSpPr>
        <p:cxnSp>
          <p:nvCxnSpPr>
            <p:cNvPr id="15" name="Straight Connector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pic>
        <p:nvPicPr>
          <p:cNvPr id="10" name="Picture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5880" y="0"/>
            <a:ext cx="1747524" cy="2292094"/>
          </a:xfrm>
          <a:prstGeom prst="rect">
            <a:avLst/>
          </a:prstGeom>
        </p:spPr>
      </p:pic>
      <p:grpSp>
        <p:nvGrpSpPr>
          <p:cNvPr id="13" name="Group 12"/>
          <p:cNvGrpSpPr/>
          <p:nvPr/>
        </p:nvGrpSpPr>
        <p:grpSpPr>
          <a:xfrm rot="10800000">
            <a:off x="0" y="5645510"/>
            <a:ext cx="12192000" cy="63125"/>
            <a:chOff x="507492" y="1501519"/>
            <a:chExt cx="8129016" cy="63125"/>
          </a:xfrm>
        </p:grpSpPr>
        <p:cxnSp>
          <p:nvCxnSpPr>
            <p:cNvPr id="17" name="Straight Connector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2514600"/>
            <a:ext cx="12192000" cy="3194035"/>
            <a:chOff x="647402" y="2514600"/>
            <a:chExt cx="10838688" cy="3194035"/>
          </a:xfrm>
        </p:grpSpPr>
        <p:grpSp>
          <p:nvGrpSpPr>
            <p:cNvPr id="9" name="Group 8"/>
            <p:cNvGrpSpPr/>
            <p:nvPr/>
          </p:nvGrpSpPr>
          <p:grpSpPr>
            <a:xfrm>
              <a:off x="647402" y="2514600"/>
              <a:ext cx="10838688" cy="63125"/>
              <a:chOff x="507492" y="1501519"/>
              <a:chExt cx="8129016" cy="63125"/>
            </a:xfrm>
          </p:grpSpPr>
          <p:cxnSp>
            <p:nvCxnSpPr>
              <p:cNvPr id="14" name="Straight Connector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rot="10800000">
              <a:off x="647402" y="5645510"/>
              <a:ext cx="10838688" cy="63125"/>
              <a:chOff x="507492" y="1501519"/>
              <a:chExt cx="8129016" cy="63125"/>
            </a:xfrm>
          </p:grpSpPr>
          <p:cxnSp>
            <p:nvCxnSpPr>
              <p:cNvPr id="12" name="Straight Connector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pic>
        <p:nvPicPr>
          <p:cNvPr id="7" name="Picture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325880" y="0"/>
            <a:ext cx="1783188" cy="2971806"/>
          </a:xfrm>
          <a:prstGeom prst="rect">
            <a:avLst/>
          </a:prstGeom>
        </p:spPr>
      </p:pic>
      <p:sp>
        <p:nvSpPr>
          <p:cNvPr id="2" name="Title 1"/>
          <p:cNvSpPr>
            <a:spLocks noGrp="1"/>
          </p:cNvSpPr>
          <p:nvPr>
            <p:ph type="title"/>
          </p:nvPr>
        </p:nvSpPr>
        <p:spPr>
          <a:xfrm>
            <a:off x="1104899" y="2971806"/>
            <a:ext cx="10071099" cy="1684150"/>
          </a:xfrm>
        </p:spPr>
        <p:txBody>
          <a:bodyPr anchor="ctr">
            <a:normAutofit/>
          </a:bodyPr>
          <a:lstStyle>
            <a:lvl1pPr>
              <a:defRPr sz="4400" cap="all"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1104899" y="4655956"/>
            <a:ext cx="10071099" cy="509750"/>
          </a:xfrm>
        </p:spPr>
        <p:txBody>
          <a:bodyPr>
            <a:normAutofit/>
          </a:bodyPr>
          <a:lstStyle>
            <a:lvl1pPr marL="0" indent="0">
              <a:spcBef>
                <a:spcPts val="0"/>
              </a:spcBef>
              <a:buNone/>
              <a:defRPr sz="16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2B9795-92DC-40DC-A1CA-9A4B349D7824}" type="datetimeFigureOut">
              <a:rPr lang="en-US"/>
              <a:t>3/23/2020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602678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04900" y="1600200"/>
            <a:ext cx="4914900" cy="4571999"/>
          </a:xfrm>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172200" y="1600200"/>
            <a:ext cx="4914900" cy="4571999"/>
          </a:xfrm>
        </p:spPr>
        <p:txBody>
          <a:bodyPr/>
          <a:lstStyle>
            <a:lvl5pPr>
              <a:defRPr/>
            </a:lvl5pPr>
            <a:lvl6pPr>
              <a:defRPr/>
            </a:lvl6pPr>
            <a:lvl7pPr>
              <a:defRPr/>
            </a:lvl7pPr>
            <a:lvl8pPr>
              <a:defRPr/>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402B9795-92DC-40DC-A1CA-9A4B349D7824}" type="datetimeFigureOut">
              <a:rPr lang="en-US"/>
              <a:t>3/23/2020</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527791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Text Placeholder 2"/>
          <p:cNvSpPr>
            <a:spLocks noGrp="1"/>
          </p:cNvSpPr>
          <p:nvPr>
            <p:ph type="body" idx="1"/>
          </p:nvPr>
        </p:nvSpPr>
        <p:spPr>
          <a:xfrm>
            <a:off x="110490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4900" y="2424112"/>
            <a:ext cx="4919472" cy="37480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16611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66110" y="2424112"/>
            <a:ext cx="4919472" cy="37480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402B9795-92DC-40DC-A1CA-9A4B349D7824}" type="datetimeFigureOut">
              <a:rPr lang="en-US"/>
              <a:t>3/23/2020</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97101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402B9795-92DC-40DC-A1CA-9A4B349D7824}" type="datetimeFigureOut">
              <a:rPr lang="en-US"/>
              <a:t>3/23/2020</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1758111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2B9795-92DC-40DC-A1CA-9A4B349D7824}" type="datetimeFigureOut">
              <a:rPr lang="en-US"/>
              <a:t>3/23/2020</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02416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a:p>
        </p:txBody>
      </p:sp>
      <p:sp>
        <p:nvSpPr>
          <p:cNvPr id="4" name="Text Placeholder 3"/>
          <p:cNvSpPr>
            <a:spLocks noGrp="1"/>
          </p:cNvSpPr>
          <p:nvPr>
            <p:ph type="body" sz="half" idx="2"/>
          </p:nvPr>
        </p:nvSpPr>
        <p:spPr>
          <a:xfrm>
            <a:off x="1104900" y="1600200"/>
            <a:ext cx="4384548"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3" name="Content Placeholder 2"/>
          <p:cNvSpPr>
            <a:spLocks noGrp="1"/>
          </p:cNvSpPr>
          <p:nvPr>
            <p:ph idx="1"/>
          </p:nvPr>
        </p:nvSpPr>
        <p:spPr>
          <a:xfrm>
            <a:off x="5641848" y="1600199"/>
            <a:ext cx="5445252" cy="4572001"/>
          </a:xfrm>
        </p:spPr>
        <p:txBody>
          <a:bodyPr>
            <a:normAutofit/>
          </a:bodyPr>
          <a:lstStyle>
            <a:lvl1pPr>
              <a:defRPr sz="2000"/>
            </a:lvl1pPr>
            <a:lvl2pPr>
              <a:defRPr sz="16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402B9795-92DC-40DC-A1CA-9A4B349D7824}" type="datetimeFigureOut">
              <a:rPr lang="en-US"/>
              <a:t>3/23/2020</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69764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04900" y="76200"/>
            <a:ext cx="9980682" cy="1096962"/>
          </a:xfrm>
          <a:prstGeom prst="rect">
            <a:avLst/>
          </a:prstGeom>
        </p:spPr>
        <p:txBody>
          <a:bodyPr vert="horz" lIns="0" tIns="45720" rIns="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104900" y="1600200"/>
            <a:ext cx="9982200" cy="457200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1104899" y="6356351"/>
            <a:ext cx="1829559" cy="365125"/>
          </a:xfrm>
          <a:prstGeom prst="rect">
            <a:avLst/>
          </a:prstGeom>
        </p:spPr>
        <p:txBody>
          <a:bodyPr vert="horz" lIns="0" tIns="45720" rIns="0" bIns="45720" rtlCol="0" anchor="ctr"/>
          <a:lstStyle>
            <a:lvl1pPr algn="l">
              <a:defRPr sz="1200" baseline="0">
                <a:solidFill>
                  <a:schemeClr val="tx1">
                    <a:lumMod val="75000"/>
                  </a:schemeClr>
                </a:solidFill>
              </a:defRPr>
            </a:lvl1pPr>
          </a:lstStyle>
          <a:p>
            <a:fld id="{402B9795-92DC-40DC-A1CA-9A4B349D7824}" type="datetimeFigureOut">
              <a:rPr lang="en-US" smtClean="0"/>
              <a:pPr/>
              <a:t>3/23/2020</a:t>
            </a:fld>
            <a:endParaRPr lang="en-US"/>
          </a:p>
        </p:txBody>
      </p:sp>
      <p:sp>
        <p:nvSpPr>
          <p:cNvPr id="5" name="Footer Placeholder 4"/>
          <p:cNvSpPr>
            <a:spLocks noGrp="1"/>
          </p:cNvSpPr>
          <p:nvPr>
            <p:ph type="ftr" sz="quarter" idx="3"/>
          </p:nvPr>
        </p:nvSpPr>
        <p:spPr>
          <a:xfrm>
            <a:off x="2934459" y="6356350"/>
            <a:ext cx="6323082" cy="365126"/>
          </a:xfrm>
          <a:prstGeom prst="rect">
            <a:avLst/>
          </a:prstGeom>
        </p:spPr>
        <p:txBody>
          <a:bodyPr vert="horz" lIns="0" tIns="45720" rIns="0" bIns="45720" rtlCol="0" anchor="ctr"/>
          <a:lstStyle>
            <a:lvl1pPr algn="ctr">
              <a:defRPr sz="1200" baseline="0">
                <a:solidFill>
                  <a:schemeClr val="tx1">
                    <a:lumMod val="75000"/>
                  </a:schemeClr>
                </a:solidFill>
              </a:defRPr>
            </a:lvl1pPr>
          </a:lstStyle>
          <a:p>
            <a:endParaRPr lang="en-US"/>
          </a:p>
        </p:txBody>
      </p:sp>
      <p:sp>
        <p:nvSpPr>
          <p:cNvPr id="6" name="Slide Number Placeholder 5"/>
          <p:cNvSpPr>
            <a:spLocks noGrp="1"/>
          </p:cNvSpPr>
          <p:nvPr>
            <p:ph type="sldNum" sz="quarter" idx="4"/>
          </p:nvPr>
        </p:nvSpPr>
        <p:spPr>
          <a:xfrm>
            <a:off x="9256782" y="6356351"/>
            <a:ext cx="1828800" cy="365125"/>
          </a:xfrm>
          <a:prstGeom prst="rect">
            <a:avLst/>
          </a:prstGeom>
        </p:spPr>
        <p:txBody>
          <a:bodyPr vert="horz" lIns="0" tIns="45720" rIns="0" bIns="45720" rtlCol="0" anchor="ctr"/>
          <a:lstStyle>
            <a:lvl1pPr algn="r">
              <a:defRPr sz="1200" baseline="0">
                <a:solidFill>
                  <a:schemeClr val="tx1">
                    <a:lumMod val="75000"/>
                  </a:schemeClr>
                </a:solidFill>
              </a:defRPr>
            </a:lvl1pPr>
          </a:lstStyle>
          <a:p>
            <a:fld id="{0FF54DE5-C571-48E8-A5BC-B369434E2F44}" type="slidenum">
              <a:rPr lang="en-US" smtClean="0"/>
              <a:pPr/>
              <a:t>‹#›</a:t>
            </a:fld>
            <a:endParaRPr lang="en-US"/>
          </a:p>
        </p:txBody>
      </p:sp>
      <p:grpSp>
        <p:nvGrpSpPr>
          <p:cNvPr id="15" name="Group 14"/>
          <p:cNvGrpSpPr/>
          <p:nvPr/>
        </p:nvGrpSpPr>
        <p:grpSpPr>
          <a:xfrm>
            <a:off x="1103376" y="1219201"/>
            <a:ext cx="9985248" cy="84403"/>
            <a:chOff x="1073150" y="1219201"/>
            <a:chExt cx="10058400" cy="63125"/>
          </a:xfrm>
        </p:grpSpPr>
        <p:cxnSp>
          <p:nvCxnSpPr>
            <p:cNvPr id="13" name="Straight Connector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600"/>
        </a:spcBef>
        <a:buFont typeface="Wingdings" panose="05000000000000000000"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6">
          <p15:clr>
            <a:srgbClr val="F26B43"/>
          </p15:clr>
        </p15:guide>
        <p15:guide id="2" pos="6984">
          <p15:clr>
            <a:srgbClr val="F26B43"/>
          </p15:clr>
        </p15:guide>
        <p15:guide id="3" orient="horz" pos="1008">
          <p15:clr>
            <a:srgbClr val="F26B43"/>
          </p15:clr>
        </p15:guide>
        <p15:guide id="4" orient="horz" pos="388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audio" Target="../media/media1.wma"/><Relationship Id="rId1" Type="http://schemas.microsoft.com/office/2007/relationships/media" Target="../media/media1.wma"/><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2.wma"/><Relationship Id="rId1" Type="http://schemas.microsoft.com/office/2007/relationships/media" Target="../media/media2.wma"/><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298174" y="2292094"/>
            <a:ext cx="6540776" cy="2419054"/>
          </a:xfrm>
        </p:spPr>
        <p:txBody>
          <a:bodyPr anchor="ctr"/>
          <a:lstStyle/>
          <a:p>
            <a:r>
              <a:rPr lang="en-US" b="1" dirty="0"/>
              <a:t>Phrasal Verbs List</a:t>
            </a:r>
            <a:r>
              <a:rPr lang="en-PH" dirty="0"/>
              <a:t/>
            </a:r>
            <a:br>
              <a:rPr lang="en-PH" dirty="0"/>
            </a:br>
            <a:endParaRPr lang="en-US" dirty="0"/>
          </a:p>
        </p:txBody>
      </p:sp>
      <p:sp>
        <p:nvSpPr>
          <p:cNvPr id="7" name="Subtitle 6"/>
          <p:cNvSpPr>
            <a:spLocks noGrp="1"/>
          </p:cNvSpPr>
          <p:nvPr>
            <p:ph type="subTitle" idx="1"/>
          </p:nvPr>
        </p:nvSpPr>
        <p:spPr>
          <a:xfrm>
            <a:off x="1104900" y="4711148"/>
            <a:ext cx="5734050" cy="974035"/>
          </a:xfrm>
        </p:spPr>
        <p:txBody>
          <a:bodyPr>
            <a:normAutofit/>
          </a:bodyPr>
          <a:lstStyle/>
          <a:p>
            <a:r>
              <a:rPr lang="en-US" dirty="0" smtClean="0"/>
              <a:t> </a:t>
            </a:r>
            <a:r>
              <a:rPr lang="en-US" dirty="0" err="1" smtClean="0"/>
              <a:t>Araza</a:t>
            </a:r>
            <a:r>
              <a:rPr lang="en-US" dirty="0" smtClean="0"/>
              <a:t>, </a:t>
            </a:r>
            <a:r>
              <a:rPr lang="en-US" dirty="0" err="1" smtClean="0"/>
              <a:t>Eitheil</a:t>
            </a:r>
            <a:r>
              <a:rPr lang="en-US" dirty="0" smtClean="0"/>
              <a:t> M.    </a:t>
            </a:r>
          </a:p>
          <a:p>
            <a:r>
              <a:rPr lang="en-US" dirty="0" smtClean="0"/>
              <a:t>College Instructor </a:t>
            </a:r>
          </a:p>
          <a:p>
            <a:endParaRPr lang="en-US" dirty="0"/>
          </a:p>
        </p:txBody>
      </p:sp>
      <p:pic>
        <p:nvPicPr>
          <p:cNvPr id="4" name="Picture Placeholder 3" descr="Open book on table, blurred shelves of books in background"/>
          <p:cNvPicPr>
            <a:picLocks noGrp="1" noChangeAspect="1"/>
          </p:cNvPicPr>
          <p:nvPr>
            <p:ph type="pic" sz="quarter" idx="13"/>
          </p:nvPr>
        </p:nvPicPr>
        <p:blipFill>
          <a:blip r:embed="rId5" cstate="print">
            <a:extLst>
              <a:ext uri="{28A0092B-C50C-407E-A947-70E740481C1C}">
                <a14:useLocalDpi xmlns:a14="http://schemas.microsoft.com/office/drawing/2010/main" val="0"/>
              </a:ext>
            </a:extLst>
          </a:blip>
          <a:srcRect l="8890" r="8890"/>
          <a:stretch>
            <a:fillRect/>
          </a:stretch>
        </p:blipFill>
        <p:spPr/>
      </p:pic>
      <p:pic>
        <p:nvPicPr>
          <p:cNvPr id="2" name="Audio 1">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6"/>
          <a:stretch>
            <a:fillRect/>
          </a:stretch>
        </p:blipFill>
        <p:spPr>
          <a:xfrm>
            <a:off x="11366500" y="6032500"/>
            <a:ext cx="609600" cy="609600"/>
          </a:xfrm>
          <a:prstGeom prst="rect">
            <a:avLst/>
          </a:prstGeom>
        </p:spPr>
      </p:pic>
    </p:spTree>
    <p:extLst>
      <p:ext uri="{BB962C8B-B14F-4D97-AF65-F5344CB8AC3E}">
        <p14:creationId xmlns:p14="http://schemas.microsoft.com/office/powerpoint/2010/main" val="1652133998"/>
      </p:ext>
    </p:extLst>
  </p:cSld>
  <p:clrMapOvr>
    <a:masterClrMapping/>
  </p:clrMapOvr>
  <mc:AlternateContent xmlns:mc="http://schemas.openxmlformats.org/markup-compatibility/2006">
    <mc:Choice xmlns:p14="http://schemas.microsoft.com/office/powerpoint/2010/main" Requires="p14">
      <p:transition spd="slow" p14:dur="800" advTm="5365">
        <p:circle/>
      </p:transition>
    </mc:Choice>
    <mc:Fallback>
      <p:transition spd="slow" advTm="5365">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2"/>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Phrasal verbs </a:t>
            </a:r>
          </a:p>
        </p:txBody>
      </p:sp>
      <p:sp>
        <p:nvSpPr>
          <p:cNvPr id="14" name="Content Placeholder 13"/>
          <p:cNvSpPr>
            <a:spLocks noGrp="1"/>
          </p:cNvSpPr>
          <p:nvPr>
            <p:ph idx="1"/>
          </p:nvPr>
        </p:nvSpPr>
        <p:spPr>
          <a:xfrm>
            <a:off x="1104900" y="1600200"/>
            <a:ext cx="9982200" cy="2792896"/>
          </a:xfrm>
        </p:spPr>
        <p:txBody>
          <a:bodyPr>
            <a:normAutofit/>
          </a:bodyPr>
          <a:lstStyle/>
          <a:p>
            <a:r>
              <a:rPr lang="en-US" sz="2400" dirty="0"/>
              <a:t>Phrasal verbs are usually two-word phrases consisting of </a:t>
            </a:r>
            <a:r>
              <a:rPr lang="en-US" sz="2400" b="1" dirty="0"/>
              <a:t>verb + adverb</a:t>
            </a:r>
            <a:r>
              <a:rPr lang="en-US" sz="2400" dirty="0"/>
              <a:t> or </a:t>
            </a:r>
            <a:r>
              <a:rPr lang="en-US" sz="2400" b="1" dirty="0"/>
              <a:t>verb + </a:t>
            </a:r>
            <a:r>
              <a:rPr lang="en-US" sz="2400" b="1" dirty="0" smtClean="0"/>
              <a:t>preposition</a:t>
            </a:r>
            <a:r>
              <a:rPr lang="en-US" sz="2400" dirty="0"/>
              <a:t>. </a:t>
            </a:r>
            <a:r>
              <a:rPr lang="en-US" sz="2400" dirty="0" smtClean="0"/>
              <a:t>(v + adv. Or v + prep.) =  phrasal verbs</a:t>
            </a:r>
          </a:p>
          <a:p>
            <a:r>
              <a:rPr lang="en-US" sz="2400" dirty="0"/>
              <a:t>Think of them as </a:t>
            </a:r>
            <a:r>
              <a:rPr lang="en-US" sz="2400" dirty="0" smtClean="0"/>
              <a:t>you </a:t>
            </a:r>
            <a:r>
              <a:rPr lang="en-US" sz="2400" dirty="0"/>
              <a:t>would any other English vocabulary</a:t>
            </a:r>
            <a:r>
              <a:rPr lang="en-US" sz="2400" dirty="0" smtClean="0"/>
              <a:t>.</a:t>
            </a:r>
          </a:p>
          <a:p>
            <a:r>
              <a:rPr lang="en-US" sz="2400" dirty="0"/>
              <a:t>Study them as you come across them, rather than trying to memorize many at once. </a:t>
            </a:r>
          </a:p>
        </p:txBody>
      </p:sp>
      <p:pic>
        <p:nvPicPr>
          <p:cNvPr id="2" name="Audio 1">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366500" y="6032500"/>
            <a:ext cx="609600" cy="609600"/>
          </a:xfrm>
          <a:prstGeom prst="rect">
            <a:avLst/>
          </a:prstGeom>
        </p:spPr>
      </p:pic>
    </p:spTree>
    <p:extLst>
      <p:ext uri="{BB962C8B-B14F-4D97-AF65-F5344CB8AC3E}">
        <p14:creationId xmlns:p14="http://schemas.microsoft.com/office/powerpoint/2010/main" val="1654255301"/>
      </p:ext>
    </p:extLst>
  </p:cSld>
  <p:clrMapOvr>
    <a:masterClrMapping/>
  </p:clrMapOvr>
  <p:transition spd="slow" advTm="2882">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2"/>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Samples</a:t>
            </a:r>
            <a:endParaRPr lang="en-US" dirty="0"/>
          </a:p>
        </p:txBody>
      </p:sp>
      <p:graphicFrame>
        <p:nvGraphicFramePr>
          <p:cNvPr id="10" name="Content Placeholder 9"/>
          <p:cNvGraphicFramePr>
            <a:graphicFrameLocks noGrp="1"/>
          </p:cNvGraphicFramePr>
          <p:nvPr>
            <p:ph sz="half" idx="2"/>
            <p:extLst>
              <p:ext uri="{D42A27DB-BD31-4B8C-83A1-F6EECF244321}">
                <p14:modId xmlns:p14="http://schemas.microsoft.com/office/powerpoint/2010/main" val="3624315250"/>
              </p:ext>
            </p:extLst>
          </p:nvPr>
        </p:nvGraphicFramePr>
        <p:xfrm>
          <a:off x="477078" y="1431237"/>
          <a:ext cx="10058510" cy="4913411"/>
        </p:xfrm>
        <a:graphic>
          <a:graphicData uri="http://schemas.openxmlformats.org/drawingml/2006/table">
            <a:tbl>
              <a:tblPr firstRow="1" bandRow="1">
                <a:tableStyleId>{5C22544A-7EE6-4342-B048-85BDC9FD1C3A}</a:tableStyleId>
              </a:tblPr>
              <a:tblGrid>
                <a:gridCol w="2557780"/>
                <a:gridCol w="3750365"/>
                <a:gridCol w="3750365"/>
              </a:tblGrid>
              <a:tr h="616239">
                <a:tc>
                  <a:txBody>
                    <a:bodyPr/>
                    <a:lstStyle/>
                    <a:p>
                      <a:pPr algn="ctr"/>
                      <a:r>
                        <a:rPr lang="en-US" sz="1800" b="1" kern="1200" dirty="0" smtClean="0">
                          <a:solidFill>
                            <a:schemeClr val="lt1"/>
                          </a:solidFill>
                          <a:effectLst/>
                          <a:latin typeface="+mn-lt"/>
                          <a:ea typeface="+mn-ea"/>
                          <a:cs typeface="+mn-cs"/>
                        </a:rPr>
                        <a:t>phrasal verb</a:t>
                      </a:r>
                      <a:endParaRPr lang="en-PH" dirty="0">
                        <a:solidFill>
                          <a:srgbClr val="FF0000"/>
                        </a:solidFill>
                      </a:endParaRPr>
                    </a:p>
                  </a:txBody>
                  <a:tcPr/>
                </a:tc>
                <a:tc>
                  <a:txBody>
                    <a:bodyPr/>
                    <a:lstStyle/>
                    <a:p>
                      <a:pPr algn="ctr"/>
                      <a:r>
                        <a:rPr lang="en-US" sz="1800" b="1" kern="1200" dirty="0" smtClean="0">
                          <a:solidFill>
                            <a:schemeClr val="lt1"/>
                          </a:solidFill>
                          <a:effectLst/>
                          <a:latin typeface="+mn-lt"/>
                          <a:ea typeface="+mn-ea"/>
                          <a:cs typeface="+mn-cs"/>
                        </a:rPr>
                        <a:t>                 meaning</a:t>
                      </a:r>
                      <a:endParaRPr lang="en-PH" dirty="0"/>
                    </a:p>
                  </a:txBody>
                  <a:tcPr/>
                </a:tc>
                <a:tc>
                  <a:txBody>
                    <a:bodyPr/>
                    <a:lstStyle/>
                    <a:p>
                      <a:r>
                        <a:rPr lang="en-US" sz="1800" b="1" kern="1200" dirty="0" smtClean="0">
                          <a:solidFill>
                            <a:schemeClr val="lt1"/>
                          </a:solidFill>
                          <a:effectLst/>
                          <a:latin typeface="+mn-lt"/>
                          <a:ea typeface="+mn-ea"/>
                          <a:cs typeface="+mn-cs"/>
                        </a:rPr>
                        <a:t>    example sentence</a:t>
                      </a:r>
                      <a:endParaRPr lang="en-PH" dirty="0"/>
                    </a:p>
                  </a:txBody>
                  <a:tcPr/>
                </a:tc>
              </a:tr>
              <a:tr h="616239">
                <a:tc>
                  <a:txBody>
                    <a:bodyPr/>
                    <a:lstStyle/>
                    <a:p>
                      <a:pPr algn="ctr"/>
                      <a:r>
                        <a:rPr lang="en-US" sz="1800" b="1" kern="1200" dirty="0" smtClean="0">
                          <a:solidFill>
                            <a:schemeClr val="tx1">
                              <a:lumMod val="75000"/>
                            </a:schemeClr>
                          </a:solidFill>
                          <a:effectLst/>
                          <a:latin typeface="+mn-lt"/>
                          <a:ea typeface="+mn-ea"/>
                          <a:cs typeface="+mn-cs"/>
                        </a:rPr>
                        <a:t>        ask</a:t>
                      </a:r>
                      <a:r>
                        <a:rPr lang="en-US" sz="1800" kern="1200" dirty="0" smtClean="0">
                          <a:solidFill>
                            <a:schemeClr val="tx1">
                              <a:lumMod val="75000"/>
                            </a:schemeClr>
                          </a:solidFill>
                          <a:effectLst/>
                          <a:latin typeface="+mn-lt"/>
                          <a:ea typeface="+mn-ea"/>
                          <a:cs typeface="+mn-cs"/>
                        </a:rPr>
                        <a:t> </a:t>
                      </a:r>
                      <a:r>
                        <a:rPr lang="en-US" sz="1800" i="1" kern="1200" dirty="0" smtClean="0">
                          <a:solidFill>
                            <a:schemeClr val="tx1">
                              <a:lumMod val="75000"/>
                            </a:schemeClr>
                          </a:solidFill>
                          <a:effectLst/>
                          <a:latin typeface="+mn-lt"/>
                          <a:ea typeface="+mn-ea"/>
                          <a:cs typeface="+mn-cs"/>
                        </a:rPr>
                        <a:t>someone</a:t>
                      </a:r>
                      <a:r>
                        <a:rPr lang="en-US" sz="1800" kern="1200" dirty="0" smtClean="0">
                          <a:solidFill>
                            <a:schemeClr val="tx1">
                              <a:lumMod val="75000"/>
                            </a:schemeClr>
                          </a:solidFill>
                          <a:effectLst/>
                          <a:latin typeface="+mn-lt"/>
                          <a:ea typeface="+mn-ea"/>
                          <a:cs typeface="+mn-cs"/>
                        </a:rPr>
                        <a:t> </a:t>
                      </a:r>
                      <a:r>
                        <a:rPr lang="en-US" sz="1800" b="1" kern="1200" dirty="0" smtClean="0">
                          <a:solidFill>
                            <a:schemeClr val="tx1">
                              <a:lumMod val="75000"/>
                            </a:schemeClr>
                          </a:solidFill>
                          <a:effectLst/>
                          <a:latin typeface="+mn-lt"/>
                          <a:ea typeface="+mn-ea"/>
                          <a:cs typeface="+mn-cs"/>
                        </a:rPr>
                        <a:t>out</a:t>
                      </a:r>
                      <a:endParaRPr lang="en-PH" dirty="0">
                        <a:solidFill>
                          <a:schemeClr val="tx1">
                            <a:lumMod val="75000"/>
                          </a:schemeClr>
                        </a:solidFill>
                      </a:endParaRPr>
                    </a:p>
                  </a:txBody>
                  <a:tcPr/>
                </a:tc>
                <a:tc>
                  <a:txBody>
                    <a:bodyPr/>
                    <a:lstStyle/>
                    <a:p>
                      <a:pPr algn="ctr">
                        <a:lnSpc>
                          <a:spcPct val="115000"/>
                        </a:lnSpc>
                        <a:spcBef>
                          <a:spcPts val="1200"/>
                        </a:spcBef>
                        <a:spcAft>
                          <a:spcPts val="1200"/>
                        </a:spcAft>
                      </a:pPr>
                      <a:r>
                        <a:rPr lang="en-US" sz="1800" dirty="0" smtClean="0">
                          <a:solidFill>
                            <a:srgbClr val="000000"/>
                          </a:solidFill>
                          <a:effectLst/>
                          <a:latin typeface="+mn-lt"/>
                          <a:ea typeface="Times New Roman" panose="02020603050405020304" pitchFamily="18" charset="0"/>
                          <a:cs typeface="Times New Roman" panose="02020603050405020304" pitchFamily="18" charset="0"/>
                        </a:rPr>
                        <a:t>           invite </a:t>
                      </a:r>
                      <a:r>
                        <a:rPr lang="en-US" sz="1800" dirty="0">
                          <a:solidFill>
                            <a:srgbClr val="000000"/>
                          </a:solidFill>
                          <a:effectLst/>
                          <a:latin typeface="+mn-lt"/>
                          <a:ea typeface="Times New Roman" panose="02020603050405020304" pitchFamily="18" charset="0"/>
                          <a:cs typeface="Times New Roman" panose="02020603050405020304" pitchFamily="18" charset="0"/>
                        </a:rPr>
                        <a:t>on a date</a:t>
                      </a:r>
                      <a:endParaRPr lang="en-PH" sz="1800" dirty="0">
                        <a:effectLst/>
                        <a:latin typeface="+mn-lt"/>
                        <a:ea typeface="Calibri" panose="020F0502020204030204" pitchFamily="34" charset="0"/>
                        <a:cs typeface="Times New Roman" panose="02020603050405020304" pitchFamily="18" charset="0"/>
                      </a:endParaRPr>
                    </a:p>
                  </a:txBody>
                  <a:tcPr marL="118745" marR="118745" marT="118745" marB="118745"/>
                </a:tc>
                <a:tc>
                  <a:txBody>
                    <a:bodyPr/>
                    <a:lstStyle/>
                    <a:p>
                      <a:pPr>
                        <a:lnSpc>
                          <a:spcPct val="115000"/>
                        </a:lnSpc>
                        <a:spcBef>
                          <a:spcPts val="1200"/>
                        </a:spcBef>
                        <a:spcAft>
                          <a:spcPts val="1200"/>
                        </a:spcAft>
                      </a:pPr>
                      <a:r>
                        <a:rPr lang="en-US" sz="1800" dirty="0">
                          <a:solidFill>
                            <a:srgbClr val="000000"/>
                          </a:solidFill>
                          <a:effectLst/>
                          <a:latin typeface="+mn-lt"/>
                          <a:ea typeface="Times New Roman" panose="02020603050405020304" pitchFamily="18" charset="0"/>
                          <a:cs typeface="Times New Roman" panose="02020603050405020304" pitchFamily="18" charset="0"/>
                        </a:rPr>
                        <a:t>Brian </a:t>
                      </a:r>
                      <a:r>
                        <a:rPr lang="en-US" sz="1800" b="1" dirty="0">
                          <a:solidFill>
                            <a:srgbClr val="000000"/>
                          </a:solidFill>
                          <a:effectLst/>
                          <a:latin typeface="+mn-lt"/>
                          <a:ea typeface="Times New Roman" panose="02020603050405020304" pitchFamily="18" charset="0"/>
                          <a:cs typeface="Times New Roman" panose="02020603050405020304" pitchFamily="18" charset="0"/>
                        </a:rPr>
                        <a:t>asked</a:t>
                      </a:r>
                      <a:r>
                        <a:rPr lang="en-US" sz="1800" dirty="0">
                          <a:solidFill>
                            <a:srgbClr val="000000"/>
                          </a:solidFill>
                          <a:effectLst/>
                          <a:latin typeface="+mn-lt"/>
                          <a:ea typeface="Times New Roman" panose="02020603050405020304" pitchFamily="18" charset="0"/>
                          <a:cs typeface="Times New Roman" panose="02020603050405020304" pitchFamily="18" charset="0"/>
                        </a:rPr>
                        <a:t> Judy </a:t>
                      </a:r>
                      <a:r>
                        <a:rPr lang="en-US" sz="1800" b="1" dirty="0">
                          <a:solidFill>
                            <a:srgbClr val="000000"/>
                          </a:solidFill>
                          <a:effectLst/>
                          <a:latin typeface="+mn-lt"/>
                          <a:ea typeface="Times New Roman" panose="02020603050405020304" pitchFamily="18" charset="0"/>
                          <a:cs typeface="Times New Roman" panose="02020603050405020304" pitchFamily="18" charset="0"/>
                        </a:rPr>
                        <a:t>out</a:t>
                      </a:r>
                      <a:r>
                        <a:rPr lang="en-US" sz="1800" dirty="0">
                          <a:solidFill>
                            <a:srgbClr val="000000"/>
                          </a:solidFill>
                          <a:effectLst/>
                          <a:latin typeface="+mn-lt"/>
                          <a:ea typeface="Times New Roman" panose="02020603050405020304" pitchFamily="18" charset="0"/>
                          <a:cs typeface="Times New Roman" panose="02020603050405020304" pitchFamily="18" charset="0"/>
                        </a:rPr>
                        <a:t> to dinner and a movie.</a:t>
                      </a:r>
                      <a:endParaRPr lang="en-PH" sz="1800" dirty="0">
                        <a:effectLst/>
                        <a:latin typeface="+mn-lt"/>
                        <a:ea typeface="Calibri" panose="020F0502020204030204" pitchFamily="34" charset="0"/>
                        <a:cs typeface="Times New Roman" panose="02020603050405020304" pitchFamily="18" charset="0"/>
                      </a:endParaRPr>
                    </a:p>
                  </a:txBody>
                  <a:tcPr marL="118745" marR="118745" marT="118745" marB="118745"/>
                </a:tc>
              </a:tr>
              <a:tr h="602550">
                <a:tc>
                  <a:txBody>
                    <a:bodyPr/>
                    <a:lstStyle/>
                    <a:p>
                      <a:pPr algn="ctr">
                        <a:lnSpc>
                          <a:spcPct val="115000"/>
                        </a:lnSpc>
                        <a:spcBef>
                          <a:spcPts val="1200"/>
                        </a:spcBef>
                        <a:spcAft>
                          <a:spcPts val="1200"/>
                        </a:spcAft>
                      </a:pPr>
                      <a:r>
                        <a:rPr lang="en-US" sz="1000" b="1"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b="1" kern="1200" dirty="0" smtClean="0">
                          <a:solidFill>
                            <a:schemeClr val="dk1"/>
                          </a:solidFill>
                          <a:effectLst/>
                          <a:latin typeface="+mn-lt"/>
                          <a:ea typeface="+mn-ea"/>
                          <a:cs typeface="+mn-cs"/>
                        </a:rPr>
                        <a:t>ask around</a:t>
                      </a:r>
                      <a:endParaRPr lang="en-PH"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8745" marR="118745" marT="118745" marB="118745"/>
                </a:tc>
                <a:tc>
                  <a:txBody>
                    <a:bodyPr/>
                    <a:lstStyle/>
                    <a:p>
                      <a:pPr algn="ctr">
                        <a:lnSpc>
                          <a:spcPct val="115000"/>
                        </a:lnSpc>
                        <a:spcBef>
                          <a:spcPts val="1200"/>
                        </a:spcBef>
                        <a:spcAft>
                          <a:spcPts val="1200"/>
                        </a:spcAft>
                      </a:pPr>
                      <a:r>
                        <a:rPr lang="en-US" sz="1800" kern="1200" dirty="0" smtClean="0">
                          <a:solidFill>
                            <a:schemeClr val="dk1"/>
                          </a:solidFill>
                          <a:effectLst/>
                          <a:latin typeface="+mn-lt"/>
                          <a:ea typeface="+mn-ea"/>
                          <a:cs typeface="+mn-cs"/>
                        </a:rPr>
                        <a:t>ask many people the same question</a:t>
                      </a:r>
                      <a:endParaRPr lang="en-PH"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8745" marR="118745" marT="118745" marB="118745"/>
                </a:tc>
                <a:tc>
                  <a:txBody>
                    <a:bodyPr/>
                    <a:lstStyle/>
                    <a:p>
                      <a:pPr>
                        <a:lnSpc>
                          <a:spcPct val="115000"/>
                        </a:lnSpc>
                        <a:spcBef>
                          <a:spcPts val="1200"/>
                        </a:spcBef>
                        <a:spcAft>
                          <a:spcPts val="1200"/>
                        </a:spcAft>
                      </a:pPr>
                      <a:r>
                        <a:rPr lang="en-US" sz="1800" dirty="0">
                          <a:solidFill>
                            <a:srgbClr val="000000"/>
                          </a:solidFill>
                          <a:effectLst/>
                          <a:latin typeface="+mn-lt"/>
                          <a:ea typeface="Times New Roman" panose="02020603050405020304" pitchFamily="18" charset="0"/>
                          <a:cs typeface="Times New Roman" panose="02020603050405020304" pitchFamily="18" charset="0"/>
                        </a:rPr>
                        <a:t>I </a:t>
                      </a:r>
                      <a:r>
                        <a:rPr lang="en-US" sz="1800" b="1" dirty="0">
                          <a:solidFill>
                            <a:srgbClr val="000000"/>
                          </a:solidFill>
                          <a:effectLst/>
                          <a:latin typeface="+mn-lt"/>
                          <a:ea typeface="Times New Roman" panose="02020603050405020304" pitchFamily="18" charset="0"/>
                          <a:cs typeface="Times New Roman" panose="02020603050405020304" pitchFamily="18" charset="0"/>
                        </a:rPr>
                        <a:t>asked around</a:t>
                      </a:r>
                      <a:r>
                        <a:rPr lang="en-US" sz="1800" dirty="0">
                          <a:solidFill>
                            <a:srgbClr val="000000"/>
                          </a:solidFill>
                          <a:effectLst/>
                          <a:latin typeface="+mn-lt"/>
                          <a:ea typeface="Times New Roman" panose="02020603050405020304" pitchFamily="18" charset="0"/>
                          <a:cs typeface="Times New Roman" panose="02020603050405020304" pitchFamily="18" charset="0"/>
                        </a:rPr>
                        <a:t> but nobody has seen my wallet.</a:t>
                      </a:r>
                      <a:endParaRPr lang="en-PH" sz="1800" dirty="0">
                        <a:effectLst/>
                        <a:latin typeface="+mn-lt"/>
                        <a:ea typeface="Calibri" panose="020F0502020204030204" pitchFamily="34" charset="0"/>
                        <a:cs typeface="Times New Roman" panose="02020603050405020304" pitchFamily="18" charset="0"/>
                      </a:endParaRPr>
                    </a:p>
                  </a:txBody>
                  <a:tcPr marL="118745" marR="118745" marT="118745" marB="118745"/>
                </a:tc>
              </a:tr>
              <a:tr h="616239">
                <a:tc>
                  <a:txBody>
                    <a:bodyPr/>
                    <a:lstStyle/>
                    <a:p>
                      <a:pPr algn="ctr"/>
                      <a:r>
                        <a:rPr lang="en-US" sz="1800" b="1" kern="1200" dirty="0" smtClean="0">
                          <a:solidFill>
                            <a:schemeClr val="dk1"/>
                          </a:solidFill>
                          <a:effectLst/>
                          <a:latin typeface="+mn-lt"/>
                          <a:ea typeface="+mn-ea"/>
                          <a:cs typeface="+mn-cs"/>
                        </a:rPr>
                        <a:t>add up to</a:t>
                      </a:r>
                      <a:r>
                        <a:rPr lang="en-US" sz="1800" kern="1200" dirty="0" smtClean="0">
                          <a:solidFill>
                            <a:schemeClr val="dk1"/>
                          </a:solidFill>
                          <a:effectLst/>
                          <a:latin typeface="+mn-lt"/>
                          <a:ea typeface="+mn-ea"/>
                          <a:cs typeface="+mn-cs"/>
                        </a:rPr>
                        <a:t> </a:t>
                      </a:r>
                      <a:r>
                        <a:rPr lang="en-US" sz="1800" i="1" kern="1200" dirty="0" smtClean="0">
                          <a:solidFill>
                            <a:schemeClr val="dk1"/>
                          </a:solidFill>
                          <a:effectLst/>
                          <a:latin typeface="+mn-lt"/>
                          <a:ea typeface="+mn-ea"/>
                          <a:cs typeface="+mn-cs"/>
                        </a:rPr>
                        <a:t>something</a:t>
                      </a:r>
                      <a:endParaRPr lang="en-PH" dirty="0"/>
                    </a:p>
                  </a:txBody>
                  <a:tcPr/>
                </a:tc>
                <a:tc>
                  <a:txBody>
                    <a:bodyPr/>
                    <a:lstStyle/>
                    <a:p>
                      <a:pPr algn="ctr"/>
                      <a:r>
                        <a:rPr lang="en-US" sz="1800" kern="1200" dirty="0" smtClean="0">
                          <a:solidFill>
                            <a:schemeClr val="dk1"/>
                          </a:solidFill>
                          <a:effectLst/>
                          <a:latin typeface="+mn-lt"/>
                          <a:ea typeface="+mn-ea"/>
                          <a:cs typeface="+mn-cs"/>
                        </a:rPr>
                        <a:t>equal</a:t>
                      </a:r>
                      <a:endParaRPr lang="en-PH" dirty="0"/>
                    </a:p>
                  </a:txBody>
                  <a:tcPr/>
                </a:tc>
                <a:tc>
                  <a:txBody>
                    <a:bodyPr/>
                    <a:lstStyle/>
                    <a:p>
                      <a:r>
                        <a:rPr lang="en-US" sz="1800" kern="1200" dirty="0" smtClean="0">
                          <a:solidFill>
                            <a:schemeClr val="dk1"/>
                          </a:solidFill>
                          <a:effectLst/>
                          <a:latin typeface="+mn-lt"/>
                          <a:ea typeface="+mn-ea"/>
                          <a:cs typeface="+mn-cs"/>
                        </a:rPr>
                        <a:t>Your purchases </a:t>
                      </a:r>
                      <a:r>
                        <a:rPr lang="en-US" sz="1800" b="1" kern="1200" dirty="0" smtClean="0">
                          <a:solidFill>
                            <a:schemeClr val="dk1"/>
                          </a:solidFill>
                          <a:effectLst/>
                          <a:latin typeface="+mn-lt"/>
                          <a:ea typeface="+mn-ea"/>
                          <a:cs typeface="+mn-cs"/>
                        </a:rPr>
                        <a:t>add up to</a:t>
                      </a:r>
                      <a:r>
                        <a:rPr lang="en-US" sz="1800" kern="1200" dirty="0" smtClean="0">
                          <a:solidFill>
                            <a:schemeClr val="dk1"/>
                          </a:solidFill>
                          <a:effectLst/>
                          <a:latin typeface="+mn-lt"/>
                          <a:ea typeface="+mn-ea"/>
                          <a:cs typeface="+mn-cs"/>
                        </a:rPr>
                        <a:t> $205.32.</a:t>
                      </a:r>
                      <a:endParaRPr lang="en-PH" dirty="0"/>
                    </a:p>
                  </a:txBody>
                  <a:tcPr/>
                </a:tc>
              </a:tr>
              <a:tr h="616239">
                <a:tc>
                  <a:txBody>
                    <a:bodyPr/>
                    <a:lstStyle/>
                    <a:p>
                      <a:pPr algn="ctr">
                        <a:lnSpc>
                          <a:spcPct val="115000"/>
                        </a:lnSpc>
                        <a:spcBef>
                          <a:spcPts val="1200"/>
                        </a:spcBef>
                        <a:spcAft>
                          <a:spcPts val="1200"/>
                        </a:spcAft>
                      </a:pPr>
                      <a:r>
                        <a:rPr lang="en-US" sz="1800" b="1" dirty="0">
                          <a:solidFill>
                            <a:srgbClr val="000000"/>
                          </a:solidFill>
                          <a:effectLst/>
                          <a:latin typeface="+mn-lt"/>
                          <a:ea typeface="Times New Roman" panose="02020603050405020304" pitchFamily="18" charset="0"/>
                          <a:cs typeface="Times New Roman" panose="02020603050405020304" pitchFamily="18" charset="0"/>
                        </a:rPr>
                        <a:t>back</a:t>
                      </a:r>
                      <a:r>
                        <a:rPr lang="en-US" sz="1800" dirty="0">
                          <a:solidFill>
                            <a:srgbClr val="000000"/>
                          </a:solidFill>
                          <a:effectLst/>
                          <a:latin typeface="+mn-lt"/>
                          <a:ea typeface="Times New Roman" panose="02020603050405020304" pitchFamily="18" charset="0"/>
                          <a:cs typeface="Times New Roman" panose="02020603050405020304" pitchFamily="18" charset="0"/>
                        </a:rPr>
                        <a:t> </a:t>
                      </a:r>
                      <a:r>
                        <a:rPr lang="en-US" sz="1800" i="1" dirty="0">
                          <a:solidFill>
                            <a:srgbClr val="000000"/>
                          </a:solidFill>
                          <a:effectLst/>
                          <a:latin typeface="+mn-lt"/>
                          <a:ea typeface="Times New Roman" panose="02020603050405020304" pitchFamily="18" charset="0"/>
                          <a:cs typeface="Times New Roman" panose="02020603050405020304" pitchFamily="18" charset="0"/>
                        </a:rPr>
                        <a:t>something</a:t>
                      </a:r>
                      <a:r>
                        <a:rPr lang="en-US" sz="1800" dirty="0">
                          <a:solidFill>
                            <a:srgbClr val="000000"/>
                          </a:solidFill>
                          <a:effectLst/>
                          <a:latin typeface="+mn-lt"/>
                          <a:ea typeface="Times New Roman" panose="02020603050405020304" pitchFamily="18" charset="0"/>
                          <a:cs typeface="Times New Roman" panose="02020603050405020304" pitchFamily="18" charset="0"/>
                        </a:rPr>
                        <a:t> </a:t>
                      </a:r>
                      <a:r>
                        <a:rPr lang="en-US" sz="1800" b="1" dirty="0">
                          <a:solidFill>
                            <a:srgbClr val="000000"/>
                          </a:solidFill>
                          <a:effectLst/>
                          <a:latin typeface="+mn-lt"/>
                          <a:ea typeface="Times New Roman" panose="02020603050405020304" pitchFamily="18" charset="0"/>
                          <a:cs typeface="Times New Roman" panose="02020603050405020304" pitchFamily="18" charset="0"/>
                        </a:rPr>
                        <a:t>up</a:t>
                      </a:r>
                      <a:endParaRPr lang="en-PH" sz="1800" dirty="0">
                        <a:effectLst/>
                        <a:latin typeface="+mn-lt"/>
                        <a:ea typeface="Calibri" panose="020F0502020204030204" pitchFamily="34" charset="0"/>
                        <a:cs typeface="Times New Roman" panose="02020603050405020304" pitchFamily="18" charset="0"/>
                      </a:endParaRPr>
                    </a:p>
                  </a:txBody>
                  <a:tcPr marL="118745" marR="118745" marT="118745" marB="118745"/>
                </a:tc>
                <a:tc>
                  <a:txBody>
                    <a:bodyPr/>
                    <a:lstStyle/>
                    <a:p>
                      <a:pPr>
                        <a:lnSpc>
                          <a:spcPct val="115000"/>
                        </a:lnSpc>
                        <a:spcBef>
                          <a:spcPts val="1200"/>
                        </a:spcBef>
                        <a:spcAft>
                          <a:spcPts val="1200"/>
                        </a:spcAft>
                      </a:pPr>
                      <a:r>
                        <a:rPr lang="en-US" sz="1800" dirty="0" smtClean="0">
                          <a:solidFill>
                            <a:srgbClr val="000000"/>
                          </a:solidFill>
                          <a:effectLst/>
                          <a:latin typeface="+mn-lt"/>
                          <a:ea typeface="Times New Roman" panose="02020603050405020304" pitchFamily="18" charset="0"/>
                          <a:cs typeface="Times New Roman" panose="02020603050405020304" pitchFamily="18" charset="0"/>
                        </a:rPr>
                        <a:t>                  reverse</a:t>
                      </a:r>
                      <a:endParaRPr lang="en-PH" sz="1800" dirty="0">
                        <a:effectLst/>
                        <a:latin typeface="+mn-lt"/>
                        <a:ea typeface="Calibri" panose="020F0502020204030204" pitchFamily="34" charset="0"/>
                        <a:cs typeface="Times New Roman" panose="02020603050405020304" pitchFamily="18" charset="0"/>
                      </a:endParaRPr>
                    </a:p>
                  </a:txBody>
                  <a:tcPr marL="118745" marR="118745" marT="118745" marB="118745"/>
                </a:tc>
                <a:tc>
                  <a:txBody>
                    <a:bodyPr/>
                    <a:lstStyle/>
                    <a:p>
                      <a:r>
                        <a:rPr lang="en-US" sz="1800" kern="1200" dirty="0" smtClean="0">
                          <a:solidFill>
                            <a:schemeClr val="dk1"/>
                          </a:solidFill>
                          <a:effectLst/>
                          <a:latin typeface="+mn-lt"/>
                          <a:ea typeface="+mn-ea"/>
                          <a:cs typeface="+mn-cs"/>
                        </a:rPr>
                        <a:t>You'll have to </a:t>
                      </a:r>
                      <a:r>
                        <a:rPr lang="en-US" sz="1800" b="1" kern="1200" dirty="0" smtClean="0">
                          <a:solidFill>
                            <a:schemeClr val="dk1"/>
                          </a:solidFill>
                          <a:effectLst/>
                          <a:latin typeface="+mn-lt"/>
                          <a:ea typeface="+mn-ea"/>
                          <a:cs typeface="+mn-cs"/>
                        </a:rPr>
                        <a:t>back up </a:t>
                      </a:r>
                      <a:r>
                        <a:rPr lang="en-US" sz="1800" kern="1200" dirty="0" smtClean="0">
                          <a:solidFill>
                            <a:schemeClr val="dk1"/>
                          </a:solidFill>
                          <a:effectLst/>
                          <a:latin typeface="+mn-lt"/>
                          <a:ea typeface="+mn-ea"/>
                          <a:cs typeface="+mn-cs"/>
                        </a:rPr>
                        <a:t>your car so that I can get out.</a:t>
                      </a:r>
                      <a:endParaRPr lang="en-PH" dirty="0"/>
                    </a:p>
                  </a:txBody>
                  <a:tcPr/>
                </a:tc>
              </a:tr>
              <a:tr h="616239">
                <a:tc>
                  <a:txBody>
                    <a:bodyPr/>
                    <a:lstStyle/>
                    <a:p>
                      <a:pPr algn="ctr"/>
                      <a:r>
                        <a:rPr lang="en-US" sz="1800" b="1" kern="1200" dirty="0" smtClean="0">
                          <a:solidFill>
                            <a:schemeClr val="dk1"/>
                          </a:solidFill>
                          <a:effectLst/>
                          <a:latin typeface="+mn-lt"/>
                          <a:ea typeface="+mn-ea"/>
                          <a:cs typeface="+mn-cs"/>
                        </a:rPr>
                        <a:t>back</a:t>
                      </a:r>
                      <a:r>
                        <a:rPr lang="en-US" sz="1800" kern="1200" dirty="0" smtClean="0">
                          <a:solidFill>
                            <a:schemeClr val="dk1"/>
                          </a:solidFill>
                          <a:effectLst/>
                          <a:latin typeface="+mn-lt"/>
                          <a:ea typeface="+mn-ea"/>
                          <a:cs typeface="+mn-cs"/>
                        </a:rPr>
                        <a:t> </a:t>
                      </a:r>
                      <a:r>
                        <a:rPr lang="en-US" sz="1800" i="1" kern="1200" dirty="0" smtClean="0">
                          <a:solidFill>
                            <a:schemeClr val="dk1"/>
                          </a:solidFill>
                          <a:effectLst/>
                          <a:latin typeface="+mn-lt"/>
                          <a:ea typeface="+mn-ea"/>
                          <a:cs typeface="+mn-cs"/>
                        </a:rPr>
                        <a:t>someone</a:t>
                      </a:r>
                      <a:r>
                        <a:rPr lang="en-US" sz="1800" kern="1200" dirty="0" smtClean="0">
                          <a:solidFill>
                            <a:schemeClr val="dk1"/>
                          </a:solidFill>
                          <a:effectLst/>
                          <a:latin typeface="+mn-lt"/>
                          <a:ea typeface="+mn-ea"/>
                          <a:cs typeface="+mn-cs"/>
                        </a:rPr>
                        <a:t> </a:t>
                      </a:r>
                      <a:r>
                        <a:rPr lang="en-US" sz="1800" b="1" kern="1200" dirty="0" smtClean="0">
                          <a:solidFill>
                            <a:schemeClr val="dk1"/>
                          </a:solidFill>
                          <a:effectLst/>
                          <a:latin typeface="+mn-lt"/>
                          <a:ea typeface="+mn-ea"/>
                          <a:cs typeface="+mn-cs"/>
                        </a:rPr>
                        <a:t>up</a:t>
                      </a:r>
                      <a:endParaRPr lang="en-PH" dirty="0"/>
                    </a:p>
                  </a:txBody>
                  <a:tcPr/>
                </a:tc>
                <a:tc>
                  <a:txBody>
                    <a:bodyPr/>
                    <a:lstStyle/>
                    <a:p>
                      <a:pPr algn="l"/>
                      <a:r>
                        <a:rPr lang="en-US" dirty="0" smtClean="0"/>
                        <a:t>                   </a:t>
                      </a:r>
                      <a:r>
                        <a:rPr lang="en-US" sz="1800" kern="1200" dirty="0" smtClean="0">
                          <a:solidFill>
                            <a:schemeClr val="dk1"/>
                          </a:solidFill>
                          <a:effectLst/>
                          <a:latin typeface="+mn-lt"/>
                          <a:ea typeface="+mn-ea"/>
                          <a:cs typeface="+mn-cs"/>
                        </a:rPr>
                        <a:t>support</a:t>
                      </a:r>
                      <a:endParaRPr lang="en-PH" dirty="0"/>
                    </a:p>
                  </a:txBody>
                  <a:tcPr/>
                </a:tc>
                <a:tc>
                  <a:txBody>
                    <a:bodyPr/>
                    <a:lstStyle/>
                    <a:p>
                      <a:r>
                        <a:rPr lang="en-US" sz="1800" kern="1200" dirty="0" smtClean="0">
                          <a:solidFill>
                            <a:schemeClr val="dk1"/>
                          </a:solidFill>
                          <a:effectLst/>
                          <a:latin typeface="+mn-lt"/>
                          <a:ea typeface="+mn-ea"/>
                          <a:cs typeface="+mn-cs"/>
                        </a:rPr>
                        <a:t>My wife </a:t>
                      </a:r>
                      <a:r>
                        <a:rPr lang="en-US" sz="1800" b="1" kern="1200" dirty="0" smtClean="0">
                          <a:solidFill>
                            <a:schemeClr val="dk1"/>
                          </a:solidFill>
                          <a:effectLst/>
                          <a:latin typeface="+mn-lt"/>
                          <a:ea typeface="+mn-ea"/>
                          <a:cs typeface="+mn-cs"/>
                        </a:rPr>
                        <a:t>backed</a:t>
                      </a:r>
                      <a:r>
                        <a:rPr lang="en-US" sz="1800" kern="1200" dirty="0" smtClean="0">
                          <a:solidFill>
                            <a:schemeClr val="dk1"/>
                          </a:solidFill>
                          <a:effectLst/>
                          <a:latin typeface="+mn-lt"/>
                          <a:ea typeface="+mn-ea"/>
                          <a:cs typeface="+mn-cs"/>
                        </a:rPr>
                        <a:t> me </a:t>
                      </a:r>
                      <a:r>
                        <a:rPr lang="en-US" sz="1800" b="1" kern="1200" dirty="0" smtClean="0">
                          <a:solidFill>
                            <a:schemeClr val="dk1"/>
                          </a:solidFill>
                          <a:effectLst/>
                          <a:latin typeface="+mn-lt"/>
                          <a:ea typeface="+mn-ea"/>
                          <a:cs typeface="+mn-cs"/>
                        </a:rPr>
                        <a:t>up </a:t>
                      </a:r>
                      <a:r>
                        <a:rPr lang="en-US" sz="1800" kern="1200" dirty="0" smtClean="0">
                          <a:solidFill>
                            <a:schemeClr val="dk1"/>
                          </a:solidFill>
                          <a:effectLst/>
                          <a:latin typeface="+mn-lt"/>
                          <a:ea typeface="+mn-ea"/>
                          <a:cs typeface="+mn-cs"/>
                        </a:rPr>
                        <a:t>over my decision to quit my job.</a:t>
                      </a:r>
                      <a:endParaRPr lang="en-PH" dirty="0"/>
                    </a:p>
                  </a:txBody>
                  <a:tcPr/>
                </a:tc>
              </a:tr>
              <a:tr h="616239">
                <a:tc>
                  <a:txBody>
                    <a:bodyPr/>
                    <a:lstStyle/>
                    <a:p>
                      <a:pPr algn="ctr"/>
                      <a:r>
                        <a:rPr lang="en-US" sz="1800" b="1" kern="1200" dirty="0" smtClean="0">
                          <a:solidFill>
                            <a:schemeClr val="dk1"/>
                          </a:solidFill>
                          <a:effectLst/>
                          <a:latin typeface="+mn-lt"/>
                          <a:ea typeface="+mn-ea"/>
                          <a:cs typeface="+mn-cs"/>
                        </a:rPr>
                        <a:t>blow up</a:t>
                      </a:r>
                      <a:endParaRPr lang="en-PH" dirty="0"/>
                    </a:p>
                  </a:txBody>
                  <a:tcPr/>
                </a:tc>
                <a:tc>
                  <a:txBody>
                    <a:bodyPr/>
                    <a:lstStyle/>
                    <a:p>
                      <a:pPr algn="ctr"/>
                      <a:r>
                        <a:rPr lang="en-US" sz="1800" kern="1200" dirty="0" smtClean="0">
                          <a:solidFill>
                            <a:schemeClr val="dk1"/>
                          </a:solidFill>
                          <a:effectLst/>
                          <a:latin typeface="+mn-lt"/>
                          <a:ea typeface="+mn-ea"/>
                          <a:cs typeface="+mn-cs"/>
                        </a:rPr>
                        <a:t>explode</a:t>
                      </a:r>
                      <a:endParaRPr lang="en-PH" dirty="0"/>
                    </a:p>
                  </a:txBody>
                  <a:tcPr/>
                </a:tc>
                <a:tc>
                  <a:txBody>
                    <a:bodyPr/>
                    <a:lstStyle/>
                    <a:p>
                      <a:pPr algn="ctr"/>
                      <a:r>
                        <a:rPr lang="en-US" sz="1800" kern="1200" dirty="0" smtClean="0">
                          <a:solidFill>
                            <a:schemeClr val="dk1"/>
                          </a:solidFill>
                          <a:effectLst/>
                          <a:latin typeface="+mn-lt"/>
                          <a:ea typeface="+mn-ea"/>
                          <a:cs typeface="+mn-cs"/>
                        </a:rPr>
                        <a:t>The racing car </a:t>
                      </a:r>
                      <a:r>
                        <a:rPr lang="en-US" sz="1800" b="1" kern="1200" dirty="0" smtClean="0">
                          <a:solidFill>
                            <a:schemeClr val="dk1"/>
                          </a:solidFill>
                          <a:effectLst/>
                          <a:latin typeface="+mn-lt"/>
                          <a:ea typeface="+mn-ea"/>
                          <a:cs typeface="+mn-cs"/>
                        </a:rPr>
                        <a:t>blew up </a:t>
                      </a:r>
                      <a:r>
                        <a:rPr lang="en-US" sz="1800" kern="1200" dirty="0" smtClean="0">
                          <a:solidFill>
                            <a:schemeClr val="dk1"/>
                          </a:solidFill>
                          <a:effectLst/>
                          <a:latin typeface="+mn-lt"/>
                          <a:ea typeface="+mn-ea"/>
                          <a:cs typeface="+mn-cs"/>
                        </a:rPr>
                        <a:t>after it crashed into the fence.</a:t>
                      </a:r>
                      <a:endParaRPr lang="en-PH" dirty="0"/>
                    </a:p>
                  </a:txBody>
                  <a:tcPr/>
                </a:tc>
              </a:tr>
            </a:tbl>
          </a:graphicData>
        </a:graphic>
      </p:graphicFrame>
    </p:spTree>
    <p:extLst>
      <p:ext uri="{BB962C8B-B14F-4D97-AF65-F5344CB8AC3E}">
        <p14:creationId xmlns:p14="http://schemas.microsoft.com/office/powerpoint/2010/main" val="285378842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Samples 2</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179990245"/>
              </p:ext>
            </p:extLst>
          </p:nvPr>
        </p:nvGraphicFramePr>
        <p:xfrm>
          <a:off x="1104899" y="1452281"/>
          <a:ext cx="9828144" cy="4654106"/>
        </p:xfrm>
        <a:graphic>
          <a:graphicData uri="http://schemas.openxmlformats.org/drawingml/2006/table">
            <a:tbl>
              <a:tblPr firstRow="1" bandRow="1">
                <a:tableStyleId>{5C22544A-7EE6-4342-B048-85BDC9FD1C3A}</a:tableStyleId>
              </a:tblPr>
              <a:tblGrid>
                <a:gridCol w="3276048"/>
                <a:gridCol w="3276048"/>
                <a:gridCol w="3276048"/>
              </a:tblGrid>
              <a:tr h="355290">
                <a:tc>
                  <a:txBody>
                    <a:bodyPr/>
                    <a:lstStyle/>
                    <a:p>
                      <a:pPr algn="ctr"/>
                      <a:r>
                        <a:rPr lang="en-PH" baseline="0" dirty="0" smtClean="0"/>
                        <a:t> phrasal verb</a:t>
                      </a:r>
                      <a:endParaRPr lang="en-PH" dirty="0"/>
                    </a:p>
                  </a:txBody>
                  <a:tcPr/>
                </a:tc>
                <a:tc>
                  <a:txBody>
                    <a:bodyPr/>
                    <a:lstStyle/>
                    <a:p>
                      <a:pPr algn="ctr"/>
                      <a:r>
                        <a:rPr lang="en-PH" dirty="0" smtClean="0"/>
                        <a:t>         meaning </a:t>
                      </a:r>
                      <a:endParaRPr lang="en-PH" dirty="0"/>
                    </a:p>
                  </a:txBody>
                  <a:tcPr/>
                </a:tc>
                <a:tc>
                  <a:txBody>
                    <a:bodyPr/>
                    <a:lstStyle/>
                    <a:p>
                      <a:pPr algn="ctr"/>
                      <a:r>
                        <a:rPr lang="en-PH" baseline="0" dirty="0" smtClean="0"/>
                        <a:t> example sentence</a:t>
                      </a:r>
                      <a:endParaRPr lang="en-PH" dirty="0"/>
                    </a:p>
                  </a:txBody>
                  <a:tcPr/>
                </a:tc>
              </a:tr>
              <a:tr h="562543">
                <a:tc>
                  <a:txBody>
                    <a:bodyPr/>
                    <a:lstStyle/>
                    <a:p>
                      <a:r>
                        <a:rPr lang="en-US" sz="1800" b="1" kern="1200" dirty="0" smtClean="0">
                          <a:solidFill>
                            <a:schemeClr val="dk1"/>
                          </a:solidFill>
                          <a:effectLst/>
                          <a:latin typeface="+mn-lt"/>
                          <a:ea typeface="+mn-ea"/>
                          <a:cs typeface="+mn-cs"/>
                        </a:rPr>
                        <a:t>blow</a:t>
                      </a:r>
                      <a:r>
                        <a:rPr lang="en-US" sz="1800" kern="1200" dirty="0" smtClean="0">
                          <a:solidFill>
                            <a:schemeClr val="dk1"/>
                          </a:solidFill>
                          <a:effectLst/>
                          <a:latin typeface="+mn-lt"/>
                          <a:ea typeface="+mn-ea"/>
                          <a:cs typeface="+mn-cs"/>
                        </a:rPr>
                        <a:t> </a:t>
                      </a:r>
                      <a:r>
                        <a:rPr lang="en-US" sz="1800" i="1" kern="1200" dirty="0" smtClean="0">
                          <a:solidFill>
                            <a:schemeClr val="dk1"/>
                          </a:solidFill>
                          <a:effectLst/>
                          <a:latin typeface="+mn-lt"/>
                          <a:ea typeface="+mn-ea"/>
                          <a:cs typeface="+mn-cs"/>
                        </a:rPr>
                        <a:t>something</a:t>
                      </a:r>
                      <a:r>
                        <a:rPr lang="en-US" sz="1800" kern="1200" dirty="0" smtClean="0">
                          <a:solidFill>
                            <a:schemeClr val="dk1"/>
                          </a:solidFill>
                          <a:effectLst/>
                          <a:latin typeface="+mn-lt"/>
                          <a:ea typeface="+mn-ea"/>
                          <a:cs typeface="+mn-cs"/>
                        </a:rPr>
                        <a:t> </a:t>
                      </a:r>
                      <a:r>
                        <a:rPr lang="en-US" sz="1800" b="1" kern="1200" dirty="0" smtClean="0">
                          <a:solidFill>
                            <a:schemeClr val="dk1"/>
                          </a:solidFill>
                          <a:effectLst/>
                          <a:latin typeface="+mn-lt"/>
                          <a:ea typeface="+mn-ea"/>
                          <a:cs typeface="+mn-cs"/>
                        </a:rPr>
                        <a:t>up</a:t>
                      </a:r>
                      <a:endParaRPr lang="en-PH" dirty="0"/>
                    </a:p>
                  </a:txBody>
                  <a:tcPr/>
                </a:tc>
                <a:tc>
                  <a:txBody>
                    <a:bodyPr/>
                    <a:lstStyle/>
                    <a:p>
                      <a:r>
                        <a:rPr lang="en-US" sz="1800" kern="1200" dirty="0" smtClean="0">
                          <a:solidFill>
                            <a:schemeClr val="dk1"/>
                          </a:solidFill>
                          <a:effectLst/>
                          <a:latin typeface="+mn-lt"/>
                          <a:ea typeface="+mn-ea"/>
                          <a:cs typeface="+mn-cs"/>
                        </a:rPr>
                        <a:t>add air</a:t>
                      </a:r>
                      <a:endParaRPr lang="en-PH" dirty="0"/>
                    </a:p>
                  </a:txBody>
                  <a:tcPr/>
                </a:tc>
                <a:tc>
                  <a:txBody>
                    <a:bodyPr/>
                    <a:lstStyle/>
                    <a:p>
                      <a:r>
                        <a:rPr lang="en-US" sz="1600" kern="1200" dirty="0" smtClean="0">
                          <a:solidFill>
                            <a:schemeClr val="dk1"/>
                          </a:solidFill>
                          <a:effectLst/>
                          <a:latin typeface="+mn-lt"/>
                          <a:ea typeface="+mn-ea"/>
                          <a:cs typeface="+mn-cs"/>
                        </a:rPr>
                        <a:t>We have to </a:t>
                      </a:r>
                      <a:r>
                        <a:rPr lang="en-US" sz="1600" b="1" kern="1200" dirty="0" smtClean="0">
                          <a:solidFill>
                            <a:schemeClr val="dk1"/>
                          </a:solidFill>
                          <a:effectLst/>
                          <a:latin typeface="+mn-lt"/>
                          <a:ea typeface="+mn-ea"/>
                          <a:cs typeface="+mn-cs"/>
                        </a:rPr>
                        <a:t>blow</a:t>
                      </a:r>
                      <a:r>
                        <a:rPr lang="en-US" sz="1600" kern="1200" dirty="0" smtClean="0">
                          <a:solidFill>
                            <a:schemeClr val="dk1"/>
                          </a:solidFill>
                          <a:effectLst/>
                          <a:latin typeface="+mn-lt"/>
                          <a:ea typeface="+mn-ea"/>
                          <a:cs typeface="+mn-cs"/>
                        </a:rPr>
                        <a:t> 50 balloons </a:t>
                      </a:r>
                      <a:r>
                        <a:rPr lang="en-US" sz="1600" b="1" kern="1200" dirty="0" smtClean="0">
                          <a:solidFill>
                            <a:schemeClr val="dk1"/>
                          </a:solidFill>
                          <a:effectLst/>
                          <a:latin typeface="+mn-lt"/>
                          <a:ea typeface="+mn-ea"/>
                          <a:cs typeface="+mn-cs"/>
                        </a:rPr>
                        <a:t>up</a:t>
                      </a:r>
                      <a:r>
                        <a:rPr lang="en-US" sz="1600" kern="1200" dirty="0" smtClean="0">
                          <a:solidFill>
                            <a:schemeClr val="dk1"/>
                          </a:solidFill>
                          <a:effectLst/>
                          <a:latin typeface="+mn-lt"/>
                          <a:ea typeface="+mn-ea"/>
                          <a:cs typeface="+mn-cs"/>
                        </a:rPr>
                        <a:t> for the party.</a:t>
                      </a:r>
                      <a:endParaRPr lang="en-PH" sz="1600" dirty="0"/>
                    </a:p>
                  </a:txBody>
                  <a:tcPr/>
                </a:tc>
              </a:tr>
              <a:tr h="742093">
                <a:tc>
                  <a:txBody>
                    <a:bodyPr/>
                    <a:lstStyle/>
                    <a:p>
                      <a:r>
                        <a:rPr lang="en-US" sz="1800" b="1" kern="1200" dirty="0" smtClean="0">
                          <a:solidFill>
                            <a:schemeClr val="dk1"/>
                          </a:solidFill>
                          <a:effectLst/>
                          <a:latin typeface="+mn-lt"/>
                          <a:ea typeface="+mn-ea"/>
                          <a:cs typeface="+mn-cs"/>
                        </a:rPr>
                        <a:t>break down</a:t>
                      </a:r>
                      <a:endParaRPr lang="en-PH" dirty="0"/>
                    </a:p>
                  </a:txBody>
                  <a:tcPr/>
                </a:tc>
                <a:tc>
                  <a:txBody>
                    <a:bodyPr/>
                    <a:lstStyle/>
                    <a:p>
                      <a:r>
                        <a:rPr lang="en-US" sz="1800" kern="1200" dirty="0" smtClean="0">
                          <a:solidFill>
                            <a:schemeClr val="dk1"/>
                          </a:solidFill>
                          <a:effectLst/>
                          <a:latin typeface="+mn-lt"/>
                          <a:ea typeface="+mn-ea"/>
                          <a:cs typeface="+mn-cs"/>
                        </a:rPr>
                        <a:t>stop functioning (vehicle, machine)</a:t>
                      </a:r>
                      <a:endParaRPr lang="en-PH" dirty="0"/>
                    </a:p>
                  </a:txBody>
                  <a:tcPr/>
                </a:tc>
                <a:tc>
                  <a:txBody>
                    <a:bodyPr/>
                    <a:lstStyle/>
                    <a:p>
                      <a:r>
                        <a:rPr lang="en-US" sz="1600" kern="1200" dirty="0" smtClean="0">
                          <a:solidFill>
                            <a:schemeClr val="dk1"/>
                          </a:solidFill>
                          <a:effectLst/>
                          <a:latin typeface="+mn-lt"/>
                          <a:ea typeface="+mn-ea"/>
                          <a:cs typeface="+mn-cs"/>
                        </a:rPr>
                        <a:t>Our car </a:t>
                      </a:r>
                      <a:r>
                        <a:rPr lang="en-US" sz="1600" b="1" kern="1200" dirty="0" smtClean="0">
                          <a:solidFill>
                            <a:schemeClr val="dk1"/>
                          </a:solidFill>
                          <a:effectLst/>
                          <a:latin typeface="+mn-lt"/>
                          <a:ea typeface="+mn-ea"/>
                          <a:cs typeface="+mn-cs"/>
                        </a:rPr>
                        <a:t>broke down</a:t>
                      </a:r>
                      <a:r>
                        <a:rPr lang="en-US" sz="1600" kern="1200" dirty="0" smtClean="0">
                          <a:solidFill>
                            <a:schemeClr val="dk1"/>
                          </a:solidFill>
                          <a:effectLst/>
                          <a:latin typeface="+mn-lt"/>
                          <a:ea typeface="+mn-ea"/>
                          <a:cs typeface="+mn-cs"/>
                        </a:rPr>
                        <a:t> at the side of the highway in the snowstorm.</a:t>
                      </a:r>
                      <a:endParaRPr lang="en-PH" sz="1600" dirty="0"/>
                    </a:p>
                  </a:txBody>
                  <a:tcPr/>
                </a:tc>
              </a:tr>
              <a:tr h="799404">
                <a:tc>
                  <a:txBody>
                    <a:bodyPr/>
                    <a:lstStyle/>
                    <a:p>
                      <a:r>
                        <a:rPr lang="en-US" sz="1800" b="1" kern="1200" dirty="0" smtClean="0">
                          <a:solidFill>
                            <a:schemeClr val="dk1"/>
                          </a:solidFill>
                          <a:effectLst/>
                          <a:latin typeface="+mn-lt"/>
                          <a:ea typeface="+mn-ea"/>
                          <a:cs typeface="+mn-cs"/>
                        </a:rPr>
                        <a:t>break down</a:t>
                      </a:r>
                      <a:endParaRPr lang="en-PH" dirty="0"/>
                    </a:p>
                  </a:txBody>
                  <a:tcPr/>
                </a:tc>
                <a:tc>
                  <a:txBody>
                    <a:bodyPr/>
                    <a:lstStyle/>
                    <a:p>
                      <a:pPr>
                        <a:lnSpc>
                          <a:spcPct val="115000"/>
                        </a:lnSpc>
                        <a:spcBef>
                          <a:spcPts val="1200"/>
                        </a:spcBef>
                        <a:spcAft>
                          <a:spcPts val="1200"/>
                        </a:spcAft>
                      </a:pPr>
                      <a:r>
                        <a:rPr lang="en-US" sz="1800" dirty="0">
                          <a:solidFill>
                            <a:srgbClr val="000000"/>
                          </a:solidFill>
                          <a:effectLst/>
                          <a:latin typeface="+mn-lt"/>
                          <a:ea typeface="Times New Roman" panose="02020603050405020304" pitchFamily="18" charset="0"/>
                          <a:cs typeface="Times New Roman" panose="02020603050405020304" pitchFamily="18" charset="0"/>
                        </a:rPr>
                        <a:t>get upset</a:t>
                      </a:r>
                      <a:endParaRPr lang="en-PH" sz="1800" dirty="0">
                        <a:effectLst/>
                        <a:latin typeface="+mn-lt"/>
                        <a:ea typeface="Calibri" panose="020F0502020204030204" pitchFamily="34" charset="0"/>
                        <a:cs typeface="Times New Roman" panose="02020603050405020304" pitchFamily="18" charset="0"/>
                      </a:endParaRPr>
                    </a:p>
                  </a:txBody>
                  <a:tcPr marL="118745" marR="118745" marT="118745" marB="118745"/>
                </a:tc>
                <a:tc>
                  <a:txBody>
                    <a:bodyPr/>
                    <a:lstStyle/>
                    <a:p>
                      <a:r>
                        <a:rPr lang="en-US" sz="1600" kern="1200" dirty="0" smtClean="0">
                          <a:solidFill>
                            <a:schemeClr val="dk1"/>
                          </a:solidFill>
                          <a:effectLst/>
                          <a:latin typeface="+mn-lt"/>
                          <a:ea typeface="+mn-ea"/>
                          <a:cs typeface="+mn-cs"/>
                        </a:rPr>
                        <a:t>The woman </a:t>
                      </a:r>
                      <a:r>
                        <a:rPr lang="en-US" sz="1600" b="1" kern="1200" dirty="0" smtClean="0">
                          <a:solidFill>
                            <a:schemeClr val="dk1"/>
                          </a:solidFill>
                          <a:effectLst/>
                          <a:latin typeface="+mn-lt"/>
                          <a:ea typeface="+mn-ea"/>
                          <a:cs typeface="+mn-cs"/>
                        </a:rPr>
                        <a:t>broke down</a:t>
                      </a:r>
                      <a:r>
                        <a:rPr lang="en-US" sz="1600" kern="1200" dirty="0" smtClean="0">
                          <a:solidFill>
                            <a:schemeClr val="dk1"/>
                          </a:solidFill>
                          <a:effectLst/>
                          <a:latin typeface="+mn-lt"/>
                          <a:ea typeface="+mn-ea"/>
                          <a:cs typeface="+mn-cs"/>
                        </a:rPr>
                        <a:t> when the police told her that her son had died.</a:t>
                      </a:r>
                      <a:endParaRPr lang="en-PH" sz="1600" dirty="0"/>
                    </a:p>
                  </a:txBody>
                  <a:tcPr/>
                </a:tc>
              </a:tr>
              <a:tr h="799404">
                <a:tc>
                  <a:txBody>
                    <a:bodyPr/>
                    <a:lstStyle/>
                    <a:p>
                      <a:r>
                        <a:rPr lang="en-US" sz="1800" b="1" kern="1200" dirty="0" smtClean="0">
                          <a:solidFill>
                            <a:schemeClr val="dk1"/>
                          </a:solidFill>
                          <a:effectLst/>
                          <a:latin typeface="+mn-lt"/>
                          <a:ea typeface="+mn-ea"/>
                          <a:cs typeface="+mn-cs"/>
                        </a:rPr>
                        <a:t>break</a:t>
                      </a:r>
                      <a:r>
                        <a:rPr lang="en-US" sz="1800" kern="1200" dirty="0" smtClean="0">
                          <a:solidFill>
                            <a:schemeClr val="dk1"/>
                          </a:solidFill>
                          <a:effectLst/>
                          <a:latin typeface="+mn-lt"/>
                          <a:ea typeface="+mn-ea"/>
                          <a:cs typeface="+mn-cs"/>
                        </a:rPr>
                        <a:t> </a:t>
                      </a:r>
                      <a:r>
                        <a:rPr lang="en-US" sz="1800" i="1" kern="1200" dirty="0" smtClean="0">
                          <a:solidFill>
                            <a:schemeClr val="dk1"/>
                          </a:solidFill>
                          <a:effectLst/>
                          <a:latin typeface="+mn-lt"/>
                          <a:ea typeface="+mn-ea"/>
                          <a:cs typeface="+mn-cs"/>
                        </a:rPr>
                        <a:t>something </a:t>
                      </a:r>
                      <a:r>
                        <a:rPr lang="en-US" sz="1800" b="1" kern="1200" dirty="0" smtClean="0">
                          <a:solidFill>
                            <a:schemeClr val="dk1"/>
                          </a:solidFill>
                          <a:effectLst/>
                          <a:latin typeface="+mn-lt"/>
                          <a:ea typeface="+mn-ea"/>
                          <a:cs typeface="+mn-cs"/>
                        </a:rPr>
                        <a:t>down</a:t>
                      </a:r>
                      <a:endParaRPr lang="en-PH" dirty="0"/>
                    </a:p>
                  </a:txBody>
                  <a:tcPr/>
                </a:tc>
                <a:tc>
                  <a:txBody>
                    <a:bodyPr/>
                    <a:lstStyle/>
                    <a:p>
                      <a:r>
                        <a:rPr lang="en-US" sz="1800" kern="1200" dirty="0" smtClean="0">
                          <a:solidFill>
                            <a:schemeClr val="dk1"/>
                          </a:solidFill>
                          <a:effectLst/>
                          <a:latin typeface="+mn-lt"/>
                          <a:ea typeface="+mn-ea"/>
                          <a:cs typeface="+mn-cs"/>
                        </a:rPr>
                        <a:t>divide into smaller parts</a:t>
                      </a:r>
                      <a:endParaRPr lang="en-PH" dirty="0"/>
                    </a:p>
                  </a:txBody>
                  <a:tcPr/>
                </a:tc>
                <a:tc>
                  <a:txBody>
                    <a:bodyPr/>
                    <a:lstStyle/>
                    <a:p>
                      <a:r>
                        <a:rPr lang="en-US" sz="1600" kern="1200" dirty="0" smtClean="0">
                          <a:solidFill>
                            <a:schemeClr val="dk1"/>
                          </a:solidFill>
                          <a:effectLst/>
                          <a:latin typeface="+mn-lt"/>
                          <a:ea typeface="+mn-ea"/>
                          <a:cs typeface="+mn-cs"/>
                        </a:rPr>
                        <a:t>Our teacher </a:t>
                      </a:r>
                      <a:r>
                        <a:rPr lang="en-US" sz="1600" b="1" kern="1200" dirty="0" smtClean="0">
                          <a:solidFill>
                            <a:schemeClr val="dk1"/>
                          </a:solidFill>
                          <a:effectLst/>
                          <a:latin typeface="+mn-lt"/>
                          <a:ea typeface="+mn-ea"/>
                          <a:cs typeface="+mn-cs"/>
                        </a:rPr>
                        <a:t>broke</a:t>
                      </a:r>
                      <a:r>
                        <a:rPr lang="en-US" sz="1600" kern="1200" dirty="0" smtClean="0">
                          <a:solidFill>
                            <a:schemeClr val="dk1"/>
                          </a:solidFill>
                          <a:effectLst/>
                          <a:latin typeface="+mn-lt"/>
                          <a:ea typeface="+mn-ea"/>
                          <a:cs typeface="+mn-cs"/>
                        </a:rPr>
                        <a:t> the final project </a:t>
                      </a:r>
                      <a:r>
                        <a:rPr lang="en-US" sz="1600" b="1" kern="1200" dirty="0" smtClean="0">
                          <a:solidFill>
                            <a:schemeClr val="dk1"/>
                          </a:solidFill>
                          <a:effectLst/>
                          <a:latin typeface="+mn-lt"/>
                          <a:ea typeface="+mn-ea"/>
                          <a:cs typeface="+mn-cs"/>
                        </a:rPr>
                        <a:t>down</a:t>
                      </a:r>
                      <a:r>
                        <a:rPr lang="en-US" sz="1600" kern="1200" dirty="0" smtClean="0">
                          <a:solidFill>
                            <a:schemeClr val="dk1"/>
                          </a:solidFill>
                          <a:effectLst/>
                          <a:latin typeface="+mn-lt"/>
                          <a:ea typeface="+mn-ea"/>
                          <a:cs typeface="+mn-cs"/>
                        </a:rPr>
                        <a:t> into three separate parts.</a:t>
                      </a:r>
                      <a:endParaRPr lang="en-PH" sz="1600" dirty="0"/>
                    </a:p>
                  </a:txBody>
                  <a:tcPr/>
                </a:tc>
              </a:tr>
              <a:tr h="562543">
                <a:tc>
                  <a:txBody>
                    <a:bodyPr/>
                    <a:lstStyle/>
                    <a:p>
                      <a:r>
                        <a:rPr lang="en-US" sz="1800" b="1" kern="1200" dirty="0" smtClean="0">
                          <a:solidFill>
                            <a:schemeClr val="dk1"/>
                          </a:solidFill>
                          <a:effectLst/>
                          <a:latin typeface="+mn-lt"/>
                          <a:ea typeface="+mn-ea"/>
                          <a:cs typeface="+mn-cs"/>
                        </a:rPr>
                        <a:t>break in</a:t>
                      </a:r>
                      <a:endParaRPr lang="en-PH" dirty="0"/>
                    </a:p>
                  </a:txBody>
                  <a:tcPr/>
                </a:tc>
                <a:tc>
                  <a:txBody>
                    <a:bodyPr/>
                    <a:lstStyle/>
                    <a:p>
                      <a:r>
                        <a:rPr lang="en-US" sz="1800" kern="1200" dirty="0" smtClean="0">
                          <a:solidFill>
                            <a:schemeClr val="dk1"/>
                          </a:solidFill>
                          <a:effectLst/>
                          <a:latin typeface="+mn-lt"/>
                          <a:ea typeface="+mn-ea"/>
                          <a:cs typeface="+mn-cs"/>
                        </a:rPr>
                        <a:t>force entry to a building</a:t>
                      </a:r>
                      <a:endParaRPr lang="en-PH" dirty="0"/>
                    </a:p>
                  </a:txBody>
                  <a:tcPr/>
                </a:tc>
                <a:tc>
                  <a:txBody>
                    <a:bodyPr/>
                    <a:lstStyle/>
                    <a:p>
                      <a:r>
                        <a:rPr lang="en-US" sz="1600" kern="1200" dirty="0" smtClean="0">
                          <a:solidFill>
                            <a:schemeClr val="dk1"/>
                          </a:solidFill>
                          <a:effectLst/>
                          <a:latin typeface="+mn-lt"/>
                          <a:ea typeface="+mn-ea"/>
                          <a:cs typeface="+mn-cs"/>
                        </a:rPr>
                        <a:t>Somebody </a:t>
                      </a:r>
                      <a:r>
                        <a:rPr lang="en-US" sz="1600" b="1" kern="1200" dirty="0" smtClean="0">
                          <a:solidFill>
                            <a:schemeClr val="dk1"/>
                          </a:solidFill>
                          <a:effectLst/>
                          <a:latin typeface="+mn-lt"/>
                          <a:ea typeface="+mn-ea"/>
                          <a:cs typeface="+mn-cs"/>
                        </a:rPr>
                        <a:t>broke in</a:t>
                      </a:r>
                      <a:r>
                        <a:rPr lang="en-US" sz="1600" kern="1200" dirty="0" smtClean="0">
                          <a:solidFill>
                            <a:schemeClr val="dk1"/>
                          </a:solidFill>
                          <a:effectLst/>
                          <a:latin typeface="+mn-lt"/>
                          <a:ea typeface="+mn-ea"/>
                          <a:cs typeface="+mn-cs"/>
                        </a:rPr>
                        <a:t> last night and stole our stereo.</a:t>
                      </a:r>
                      <a:endParaRPr lang="en-PH" sz="1600" dirty="0"/>
                    </a:p>
                  </a:txBody>
                  <a:tcPr/>
                </a:tc>
              </a:tr>
              <a:tr h="742093">
                <a:tc>
                  <a:txBody>
                    <a:bodyPr/>
                    <a:lstStyle/>
                    <a:p>
                      <a:r>
                        <a:rPr lang="en-US" sz="1800" b="1" kern="1200" dirty="0" smtClean="0">
                          <a:solidFill>
                            <a:schemeClr val="dk1"/>
                          </a:solidFill>
                          <a:effectLst/>
                          <a:latin typeface="+mn-lt"/>
                          <a:ea typeface="+mn-ea"/>
                          <a:cs typeface="+mn-cs"/>
                        </a:rPr>
                        <a:t>break into</a:t>
                      </a:r>
                      <a:r>
                        <a:rPr lang="en-US" sz="1800" kern="1200" dirty="0" smtClean="0">
                          <a:solidFill>
                            <a:schemeClr val="dk1"/>
                          </a:solidFill>
                          <a:effectLst/>
                          <a:latin typeface="+mn-lt"/>
                          <a:ea typeface="+mn-ea"/>
                          <a:cs typeface="+mn-cs"/>
                        </a:rPr>
                        <a:t> </a:t>
                      </a:r>
                      <a:r>
                        <a:rPr lang="en-US" sz="1800" i="1" kern="1200" dirty="0" smtClean="0">
                          <a:solidFill>
                            <a:schemeClr val="dk1"/>
                          </a:solidFill>
                          <a:effectLst/>
                          <a:latin typeface="+mn-lt"/>
                          <a:ea typeface="+mn-ea"/>
                          <a:cs typeface="+mn-cs"/>
                        </a:rPr>
                        <a:t>something</a:t>
                      </a:r>
                      <a:endParaRPr lang="en-PH" dirty="0"/>
                    </a:p>
                  </a:txBody>
                  <a:tcPr/>
                </a:tc>
                <a:tc>
                  <a:txBody>
                    <a:bodyPr/>
                    <a:lstStyle/>
                    <a:p>
                      <a:r>
                        <a:rPr lang="en-US" sz="1800" kern="1200" dirty="0" smtClean="0">
                          <a:solidFill>
                            <a:schemeClr val="dk1"/>
                          </a:solidFill>
                          <a:effectLst/>
                          <a:latin typeface="+mn-lt"/>
                          <a:ea typeface="+mn-ea"/>
                          <a:cs typeface="+mn-cs"/>
                        </a:rPr>
                        <a:t>enter forcibly</a:t>
                      </a:r>
                      <a:endParaRPr lang="en-PH" dirty="0"/>
                    </a:p>
                  </a:txBody>
                  <a:tcPr/>
                </a:tc>
                <a:tc>
                  <a:txBody>
                    <a:bodyPr/>
                    <a:lstStyle/>
                    <a:p>
                      <a:r>
                        <a:rPr lang="en-US" sz="1600" kern="1200" dirty="0" smtClean="0">
                          <a:solidFill>
                            <a:schemeClr val="dk1"/>
                          </a:solidFill>
                          <a:effectLst/>
                          <a:latin typeface="+mn-lt"/>
                          <a:ea typeface="+mn-ea"/>
                          <a:cs typeface="+mn-cs"/>
                        </a:rPr>
                        <a:t>The firemen had to </a:t>
                      </a:r>
                      <a:r>
                        <a:rPr lang="en-US" sz="1600" b="1" kern="1200" dirty="0" smtClean="0">
                          <a:solidFill>
                            <a:schemeClr val="dk1"/>
                          </a:solidFill>
                          <a:effectLst/>
                          <a:latin typeface="+mn-lt"/>
                          <a:ea typeface="+mn-ea"/>
                          <a:cs typeface="+mn-cs"/>
                        </a:rPr>
                        <a:t>break into</a:t>
                      </a:r>
                      <a:r>
                        <a:rPr lang="en-US" sz="1600" kern="1200" dirty="0" smtClean="0">
                          <a:solidFill>
                            <a:schemeClr val="dk1"/>
                          </a:solidFill>
                          <a:effectLst/>
                          <a:latin typeface="+mn-lt"/>
                          <a:ea typeface="+mn-ea"/>
                          <a:cs typeface="+mn-cs"/>
                        </a:rPr>
                        <a:t> the room to rescue the children.</a:t>
                      </a:r>
                      <a:endParaRPr lang="en-PH" sz="1600" dirty="0"/>
                    </a:p>
                  </a:txBody>
                  <a:tcPr/>
                </a:tc>
              </a:tr>
            </a:tbl>
          </a:graphicData>
        </a:graphic>
      </p:graphicFrame>
    </p:spTree>
    <p:extLst>
      <p:ext uri="{BB962C8B-B14F-4D97-AF65-F5344CB8AC3E}">
        <p14:creationId xmlns:p14="http://schemas.microsoft.com/office/powerpoint/2010/main" val="4224509479"/>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Activities: </a:t>
            </a:r>
            <a:endParaRPr lang="en-US" dirty="0"/>
          </a:p>
        </p:txBody>
      </p:sp>
      <p:sp>
        <p:nvSpPr>
          <p:cNvPr id="4" name="Text Placeholder 3"/>
          <p:cNvSpPr>
            <a:spLocks noGrp="1"/>
          </p:cNvSpPr>
          <p:nvPr>
            <p:ph type="body" sz="half" idx="2"/>
          </p:nvPr>
        </p:nvSpPr>
        <p:spPr>
          <a:xfrm>
            <a:off x="943534" y="1600199"/>
            <a:ext cx="10311653" cy="2286002"/>
          </a:xfrm>
        </p:spPr>
        <p:txBody>
          <a:bodyPr/>
          <a:lstStyle/>
          <a:p>
            <a:r>
              <a:rPr lang="en-US" dirty="0" smtClean="0"/>
              <a:t>Provide the statement of what is being asked.</a:t>
            </a:r>
          </a:p>
          <a:p>
            <a:endParaRPr lang="en-US" dirty="0"/>
          </a:p>
          <a:p>
            <a:pPr marL="342900" indent="-342900">
              <a:buAutoNum type="arabicPeriod"/>
            </a:pPr>
            <a:r>
              <a:rPr lang="en-US" dirty="0" smtClean="0"/>
              <a:t>Blow up       ______________         The racing car ________after it crashed into the fence.</a:t>
            </a:r>
          </a:p>
          <a:p>
            <a:pPr marL="342900" indent="-342900">
              <a:buAutoNum type="arabicPeriod"/>
            </a:pPr>
            <a:r>
              <a:rPr lang="en-US" b="1" dirty="0"/>
              <a:t>ask</a:t>
            </a:r>
            <a:r>
              <a:rPr lang="en-US" dirty="0"/>
              <a:t> </a:t>
            </a:r>
            <a:r>
              <a:rPr lang="en-US" i="1" dirty="0"/>
              <a:t>someone</a:t>
            </a:r>
            <a:r>
              <a:rPr lang="en-US" dirty="0"/>
              <a:t> </a:t>
            </a:r>
            <a:r>
              <a:rPr lang="en-US" b="1" dirty="0" smtClean="0"/>
              <a:t>out    _____________  </a:t>
            </a:r>
            <a:r>
              <a:rPr lang="en-US" dirty="0" smtClean="0"/>
              <a:t>Brian _______ Judy_____ for a dinner and a movie.</a:t>
            </a:r>
          </a:p>
          <a:p>
            <a:r>
              <a:rPr lang="en-US" dirty="0" smtClean="0"/>
              <a:t>3.  ________________________  </a:t>
            </a:r>
            <a:r>
              <a:rPr lang="en-US" dirty="0">
                <a:solidFill>
                  <a:schemeClr val="dk1"/>
                </a:solidFill>
              </a:rPr>
              <a:t>divide into smaller </a:t>
            </a:r>
            <a:r>
              <a:rPr lang="en-US" dirty="0" smtClean="0">
                <a:solidFill>
                  <a:schemeClr val="dk1"/>
                </a:solidFill>
              </a:rPr>
              <a:t>parts    We broke the pizza down into 8 parts.</a:t>
            </a:r>
            <a:endParaRPr lang="en-PH" dirty="0"/>
          </a:p>
          <a:p>
            <a:pPr marL="342900" indent="-342900">
              <a:buAutoNum type="arabicPeriod"/>
            </a:pPr>
            <a:endParaRPr lang="en-US" dirty="0"/>
          </a:p>
        </p:txBody>
      </p:sp>
    </p:spTree>
    <p:extLst>
      <p:ext uri="{BB962C8B-B14F-4D97-AF65-F5344CB8AC3E}">
        <p14:creationId xmlns:p14="http://schemas.microsoft.com/office/powerpoint/2010/main" val="368354462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06071" y="1021976"/>
            <a:ext cx="8646458" cy="1477328"/>
          </a:xfrm>
          <a:prstGeom prst="rect">
            <a:avLst/>
          </a:prstGeom>
          <a:noFill/>
        </p:spPr>
        <p:txBody>
          <a:bodyPr wrap="square" rtlCol="0">
            <a:spAutoFit/>
          </a:bodyPr>
          <a:lstStyle/>
          <a:p>
            <a:r>
              <a:rPr lang="en-US" dirty="0" smtClean="0"/>
              <a:t>Now, that we’re done studying some of the samples of phrasal verbs and their meanings, now is the time for you to research your own, make your own sample to gauge your understanding of this subject matter, and you will able to use this as well to communicate with American people since they’re using this up and you’ll understand the benefits of using this.</a:t>
            </a:r>
            <a:endParaRPr lang="en-PH" dirty="0"/>
          </a:p>
        </p:txBody>
      </p:sp>
    </p:spTree>
    <p:extLst>
      <p:ext uri="{BB962C8B-B14F-4D97-AF65-F5344CB8AC3E}">
        <p14:creationId xmlns:p14="http://schemas.microsoft.com/office/powerpoint/2010/main" val="180038013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 a Slide Title - 5</a:t>
            </a:r>
          </a:p>
        </p:txBody>
      </p:sp>
      <p:sp>
        <p:nvSpPr>
          <p:cNvPr id="4" name="Text Placeholder 3"/>
          <p:cNvSpPr>
            <a:spLocks noGrp="1"/>
          </p:cNvSpPr>
          <p:nvPr>
            <p:ph type="body" sz="half" idx="2"/>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197023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Academic Literature 16x9">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TF03431380.potx" id="{B573BD99-E105-4D2A-964B-B901A176567A}" vid="{B1D363B9-18DE-4874-9E2B-FD69B5C6548D}"/>
    </a:ext>
  </a:extLst>
</a:theme>
</file>

<file path=ppt/theme/theme2.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61E720F-F05D-4536-9C34-0CFCED65D3B7}">
  <ds:schemaRefs>
    <ds:schemaRef ds:uri="http://schemas.microsoft.com/sharepoint/v3/contenttype/forms"/>
  </ds:schemaRefs>
</ds:datastoreItem>
</file>

<file path=customXml/itemProps2.xml><?xml version="1.0" encoding="utf-8"?>
<ds:datastoreItem xmlns:ds="http://schemas.openxmlformats.org/officeDocument/2006/customXml" ds:itemID="{8CDDBB83-77C1-4099-A0AA-289882E745E2}">
  <ds:schemaRefs>
    <ds:schemaRef ds:uri="4873beb7-5857-4685-be1f-d57550cc96cc"/>
    <ds:schemaRef ds:uri="http://schemas.microsoft.com/office/2006/metadata/properties"/>
    <ds:schemaRef ds:uri="http://purl.org/dc/elements/1.1/"/>
    <ds:schemaRef ds:uri="http://schemas.microsoft.com/office/2006/documentManagement/types"/>
    <ds:schemaRef ds:uri="http://schemas.openxmlformats.org/package/2006/metadata/core-properties"/>
    <ds:schemaRef ds:uri="http://schemas.microsoft.com/office/infopath/2007/PartnerControls"/>
    <ds:schemaRef ds:uri="http://purl.org/dc/terms/"/>
    <ds:schemaRef ds:uri="http://purl.org/dc/dcmitype/"/>
    <ds:schemaRef ds:uri="http://www.w3.org/XML/1998/namespace"/>
  </ds:schemaRefs>
</ds:datastoreItem>
</file>

<file path=customXml/itemProps3.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Academic presentation, pinstripe and ribbon design (widescreen)</Template>
  <TotalTime>245</TotalTime>
  <Words>261</Words>
  <Application>Microsoft Office PowerPoint</Application>
  <PresentationFormat>Widescreen</PresentationFormat>
  <Paragraphs>62</Paragraphs>
  <Slides>7</Slides>
  <Notes>1</Notes>
  <HiddenSlides>0</HiddenSlides>
  <MMClips>2</MMClips>
  <ScaleCrop>false</ScaleCrop>
  <HeadingPairs>
    <vt:vector size="8" baseType="variant">
      <vt:variant>
        <vt:lpstr>Fonts Used</vt:lpstr>
      </vt:variant>
      <vt:variant>
        <vt:i4>7</vt:i4>
      </vt:variant>
      <vt:variant>
        <vt:lpstr>Theme</vt:lpstr>
      </vt:variant>
      <vt:variant>
        <vt:i4>1</vt:i4>
      </vt:variant>
      <vt:variant>
        <vt:lpstr>Slide Titles</vt:lpstr>
      </vt:variant>
      <vt:variant>
        <vt:i4>7</vt:i4>
      </vt:variant>
      <vt:variant>
        <vt:lpstr>Custom Shows</vt:lpstr>
      </vt:variant>
      <vt:variant>
        <vt:i4>1</vt:i4>
      </vt:variant>
    </vt:vector>
  </HeadingPairs>
  <TitlesOfParts>
    <vt:vector size="16" baseType="lpstr">
      <vt:lpstr>Arial</vt:lpstr>
      <vt:lpstr>Calibri</vt:lpstr>
      <vt:lpstr>Euphemia</vt:lpstr>
      <vt:lpstr>Plantagenet Cherokee</vt:lpstr>
      <vt:lpstr>Times New Roman</vt:lpstr>
      <vt:lpstr>Verdana</vt:lpstr>
      <vt:lpstr>Wingdings</vt:lpstr>
      <vt:lpstr>Academic Literature 16x9</vt:lpstr>
      <vt:lpstr>Phrasal Verbs List </vt:lpstr>
      <vt:lpstr>Phrasal verbs </vt:lpstr>
      <vt:lpstr>Samples</vt:lpstr>
      <vt:lpstr>Samples 2</vt:lpstr>
      <vt:lpstr>Activities: </vt:lpstr>
      <vt:lpstr>PowerPoint Presentation</vt:lpstr>
      <vt:lpstr>Add a Slide Title - 5</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Phrasal Verbs List</dc:title>
  <dc:creator>RUDYLIZ</dc:creator>
  <cp:lastModifiedBy>RUDYLIZ</cp:lastModifiedBy>
  <cp:revision>11</cp:revision>
  <dcterms:created xsi:type="dcterms:W3CDTF">2020-03-24T16:35:26Z</dcterms:created>
  <dcterms:modified xsi:type="dcterms:W3CDTF">2020-03-24T06:14:45Z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