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1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1.xml.rels" ContentType="application/vnd.openxmlformats-package.relationships+xml"/>
  <Override PartName="/ppt/slides/_rels/slide8.xml.rels" ContentType="application/vnd.openxmlformats-package.relationships+xml"/>
  <Override PartName="/ppt/slides/_rels/slide2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_rels/presentation.xml.rels" ContentType="application/vnd.openxmlformats-package.relationships+xml"/>
  <Override PartName="/ppt/media/image9.png" ContentType="image/png"/>
  <Override PartName="/ppt/media/image8.png" ContentType="image/png"/>
  <Override PartName="/ppt/media/image7.png" ContentType="image/png"/>
  <Override PartName="/ppt/media/image6.png" ContentType="image/png"/>
  <Override PartName="/ppt/media/image5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presentation.xml" ContentType="application/vnd.openxmlformats-officedocument.presentationml.presentation.main+xml"/>
  <Override PartName="/ppt/slideMasters/slideMaster3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3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9144000" cy="51435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Relationship Id="rId3" Type="http://schemas.openxmlformats.org/officeDocument/2006/relationships/image" Target="../media/image6.png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63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64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1297440" y="393840"/>
            <a:ext cx="7038720" cy="4236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18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6" name="PlaceHolder 2"/>
          <p:cNvSpPr>
            <a:spLocks noGrp="1"/>
          </p:cNvSpPr>
          <p:nvPr>
            <p:ph type="subTitle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subTitle"/>
          </p:nvPr>
        </p:nvSpPr>
        <p:spPr>
          <a:xfrm>
            <a:off x="1297440" y="393840"/>
            <a:ext cx="7038720" cy="4236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1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3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5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0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1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2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3" name="PlaceHolder 5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6" name="PlaceHolder 3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57" name="" descr=""/>
          <p:cNvPicPr/>
          <p:nvPr/>
        </p:nvPicPr>
        <p:blipFill>
          <a:blip r:embed="rId2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  <p:pic>
        <p:nvPicPr>
          <p:cNvPr id="158" name="" descr=""/>
          <p:cNvPicPr/>
          <p:nvPr/>
        </p:nvPicPr>
        <p:blipFill>
          <a:blip r:embed="rId3"/>
          <a:stretch/>
        </p:blipFill>
        <p:spPr>
          <a:xfrm>
            <a:off x="2702160" y="1203480"/>
            <a:ext cx="3738600" cy="2982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ubTitle"/>
          </p:nvPr>
        </p:nvSpPr>
        <p:spPr>
          <a:xfrm>
            <a:off x="1297440" y="393840"/>
            <a:ext cx="7038720" cy="42364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body"/>
          </p:nvPr>
        </p:nvSpPr>
        <p:spPr>
          <a:xfrm>
            <a:off x="45720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298296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4674240" y="276192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lIns="0" rIns="0" tIns="0" bIns="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203480"/>
            <a:ext cx="401580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4"/>
          <p:cNvSpPr>
            <a:spLocks noGrp="1"/>
          </p:cNvSpPr>
          <p:nvPr>
            <p:ph type="body"/>
          </p:nvPr>
        </p:nvSpPr>
        <p:spPr>
          <a:xfrm>
            <a:off x="457200" y="2761920"/>
            <a:ext cx="8229240" cy="1422720"/>
          </a:xfrm>
          <a:prstGeom prst="rect">
            <a:avLst/>
          </a:prstGeom>
        </p:spPr>
        <p:txBody>
          <a:bodyPr lIns="0" rIns="0" tIns="0" bIns="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599191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342920" y="4453560"/>
            <a:ext cx="316440" cy="6883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7342920" y="4801680"/>
            <a:ext cx="316440" cy="340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>
            <a:off x="7801200" y="4453560"/>
            <a:ext cx="316440" cy="6883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7801200" y="4105800"/>
            <a:ext cx="316440" cy="103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CustomShape 5"/>
          <p:cNvSpPr/>
          <p:nvPr/>
        </p:nvSpPr>
        <p:spPr>
          <a:xfrm>
            <a:off x="7801200" y="4801680"/>
            <a:ext cx="316440" cy="340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" name="CustomShape 6"/>
          <p:cNvSpPr/>
          <p:nvPr/>
        </p:nvSpPr>
        <p:spPr>
          <a:xfrm>
            <a:off x="8259480" y="4453560"/>
            <a:ext cx="316440" cy="6883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" name="CustomShape 7"/>
          <p:cNvSpPr/>
          <p:nvPr/>
        </p:nvSpPr>
        <p:spPr>
          <a:xfrm>
            <a:off x="8259480" y="3757680"/>
            <a:ext cx="316440" cy="1384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" name="CustomShape 8"/>
          <p:cNvSpPr/>
          <p:nvPr/>
        </p:nvSpPr>
        <p:spPr>
          <a:xfrm>
            <a:off x="8259480" y="4105800"/>
            <a:ext cx="316440" cy="103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" name="CustomShape 9"/>
          <p:cNvSpPr/>
          <p:nvPr/>
        </p:nvSpPr>
        <p:spPr>
          <a:xfrm>
            <a:off x="8259480" y="4801680"/>
            <a:ext cx="316440" cy="340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9" name="CustomShape 10"/>
          <p:cNvSpPr/>
          <p:nvPr/>
        </p:nvSpPr>
        <p:spPr>
          <a:xfrm>
            <a:off x="8717760" y="4453560"/>
            <a:ext cx="316440" cy="6883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0" name="CustomShape 11"/>
          <p:cNvSpPr/>
          <p:nvPr/>
        </p:nvSpPr>
        <p:spPr>
          <a:xfrm>
            <a:off x="8717760" y="3757680"/>
            <a:ext cx="316440" cy="1384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" name="CustomShape 12"/>
          <p:cNvSpPr/>
          <p:nvPr/>
        </p:nvSpPr>
        <p:spPr>
          <a:xfrm>
            <a:off x="8717760" y="4105800"/>
            <a:ext cx="316440" cy="103608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" name="CustomShape 13"/>
          <p:cNvSpPr/>
          <p:nvPr/>
        </p:nvSpPr>
        <p:spPr>
          <a:xfrm>
            <a:off x="8717760" y="3409560"/>
            <a:ext cx="316440" cy="173232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3" name="CustomShape 14"/>
          <p:cNvSpPr/>
          <p:nvPr/>
        </p:nvSpPr>
        <p:spPr>
          <a:xfrm>
            <a:off x="8717760" y="4801680"/>
            <a:ext cx="316440" cy="340200"/>
          </a:xfrm>
          <a:prstGeom prst="round2SameRect">
            <a:avLst>
              <a:gd name="adj1" fmla="val 50000"/>
              <a:gd name="adj2" fmla="val 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4" name="CustomShape 15"/>
          <p:cNvSpPr/>
          <p:nvPr/>
        </p:nvSpPr>
        <p:spPr>
          <a:xfrm>
            <a:off x="8461080" y="1817640"/>
            <a:ext cx="396360" cy="39636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5" name="CustomShape 16"/>
          <p:cNvSpPr/>
          <p:nvPr/>
        </p:nvSpPr>
        <p:spPr>
          <a:xfrm rot="11769600">
            <a:off x="6470280" y="3480840"/>
            <a:ext cx="319680" cy="31968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" name="CustomShape 17"/>
          <p:cNvSpPr/>
          <p:nvPr/>
        </p:nvSpPr>
        <p:spPr>
          <a:xfrm rot="5400000">
            <a:off x="7648200" y="2704320"/>
            <a:ext cx="634680" cy="63468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7" name="CustomShape 18"/>
          <p:cNvSpPr/>
          <p:nvPr/>
        </p:nvSpPr>
        <p:spPr>
          <a:xfrm rot="5400000">
            <a:off x="7648200" y="2704320"/>
            <a:ext cx="634680" cy="634680"/>
          </a:xfrm>
          <a:prstGeom prst="pie">
            <a:avLst>
              <a:gd name="adj1" fmla="val 8244818"/>
              <a:gd name="adj2" fmla="val 16246175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" name="CustomShape 19"/>
          <p:cNvSpPr/>
          <p:nvPr/>
        </p:nvSpPr>
        <p:spPr>
          <a:xfrm rot="5400000">
            <a:off x="7768800" y="2824920"/>
            <a:ext cx="393840" cy="39384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" name="CustomShape 20"/>
          <p:cNvSpPr/>
          <p:nvPr/>
        </p:nvSpPr>
        <p:spPr>
          <a:xfrm>
            <a:off x="8461080" y="1817640"/>
            <a:ext cx="396360" cy="396360"/>
          </a:xfrm>
          <a:prstGeom prst="pie">
            <a:avLst>
              <a:gd name="adj1" fmla="val 19376841"/>
              <a:gd name="adj2" fmla="val 1620000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0" name="CustomShape 21"/>
          <p:cNvSpPr/>
          <p:nvPr/>
        </p:nvSpPr>
        <p:spPr>
          <a:xfrm rot="12952200">
            <a:off x="8076600" y="303480"/>
            <a:ext cx="624960" cy="62496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1" name="CustomShape 22"/>
          <p:cNvSpPr/>
          <p:nvPr/>
        </p:nvSpPr>
        <p:spPr>
          <a:xfrm rot="12952200">
            <a:off x="8076600" y="303480"/>
            <a:ext cx="624960" cy="624960"/>
          </a:xfrm>
          <a:prstGeom prst="pie">
            <a:avLst>
              <a:gd name="adj1" fmla="val 19376841"/>
              <a:gd name="adj2" fmla="val 12313574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2" name="CustomShape 23"/>
          <p:cNvSpPr/>
          <p:nvPr/>
        </p:nvSpPr>
        <p:spPr>
          <a:xfrm>
            <a:off x="5400000" y="356400"/>
            <a:ext cx="2576520" cy="257652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3" name="CustomShape 24"/>
          <p:cNvSpPr/>
          <p:nvPr/>
        </p:nvSpPr>
        <p:spPr>
          <a:xfrm rot="2043600">
            <a:off x="5503680" y="460080"/>
            <a:ext cx="2369160" cy="2369160"/>
          </a:xfrm>
          <a:prstGeom prst="ellipse">
            <a:avLst/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4" name="CustomShape 25"/>
          <p:cNvSpPr/>
          <p:nvPr/>
        </p:nvSpPr>
        <p:spPr>
          <a:xfrm>
            <a:off x="5399640" y="360360"/>
            <a:ext cx="2576520" cy="2576520"/>
          </a:xfrm>
          <a:prstGeom prst="pie">
            <a:avLst>
              <a:gd name="adj1" fmla="val 8801158"/>
              <a:gd name="adj2" fmla="val 1620000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5" name="CustomShape 26"/>
          <p:cNvSpPr/>
          <p:nvPr/>
        </p:nvSpPr>
        <p:spPr>
          <a:xfrm rot="2044800">
            <a:off x="5911560" y="867600"/>
            <a:ext cx="1553760" cy="155376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6" name="CustomShape 27"/>
          <p:cNvSpPr/>
          <p:nvPr/>
        </p:nvSpPr>
        <p:spPr>
          <a:xfrm>
            <a:off x="5399640" y="356400"/>
            <a:ext cx="2576520" cy="2576520"/>
          </a:xfrm>
          <a:prstGeom prst="pie">
            <a:avLst>
              <a:gd name="adj1" fmla="val 12554101"/>
              <a:gd name="adj2" fmla="val 1620000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7" name="CustomShape 28"/>
          <p:cNvSpPr/>
          <p:nvPr/>
        </p:nvSpPr>
        <p:spPr>
          <a:xfrm rot="11769600">
            <a:off x="6470280" y="3480840"/>
            <a:ext cx="319680" cy="319680"/>
          </a:xfrm>
          <a:prstGeom prst="pie">
            <a:avLst>
              <a:gd name="adj1" fmla="val 19376841"/>
              <a:gd name="adj2" fmla="val 16200000"/>
            </a:avLst>
          </a:prstGeom>
          <a:solidFill>
            <a:schemeClr val="lt1">
              <a:alpha val="94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8" name="PlaceHolder 29"/>
          <p:cNvSpPr>
            <a:spLocks noGrp="1"/>
          </p:cNvSpPr>
          <p:nvPr>
            <p:ph type="title"/>
          </p:nvPr>
        </p:nvSpPr>
        <p:spPr>
          <a:xfrm>
            <a:off x="824040" y="1613880"/>
            <a:ext cx="4255200" cy="1872720"/>
          </a:xfrm>
          <a:prstGeom prst="rect">
            <a:avLst/>
          </a:prstGeom>
        </p:spPr>
        <p:txBody>
          <a:bodyPr tIns="91440" bIns="91440" anchor="ctr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30"/>
          <p:cNvSpPr>
            <a:spLocks noGrp="1"/>
          </p:cNvSpPr>
          <p:nvPr>
            <p:ph type="sldNum"/>
          </p:nvPr>
        </p:nvSpPr>
        <p:spPr>
          <a:xfrm>
            <a:off x="8451000" y="47368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6ADAC1AB-126B-4D24-91D3-E5348037F375}" type="slidenum">
              <a:rPr b="0" lang="en-IN" sz="9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0" name="PlaceHolder 3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 rot="5400000">
            <a:off x="4408200" y="-1800"/>
            <a:ext cx="4733640" cy="4737240"/>
          </a:xfrm>
          <a:prstGeom prst="diagStripe">
            <a:avLst>
              <a:gd name="adj" fmla="val 49469"/>
            </a:avLst>
          </a:prstGeom>
          <a:solidFill>
            <a:schemeClr val="lt1">
              <a:alpha val="346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6" name="CustomShape 2"/>
          <p:cNvSpPr/>
          <p:nvPr/>
        </p:nvSpPr>
        <p:spPr>
          <a:xfrm rot="5400000">
            <a:off x="4841280" y="5400"/>
            <a:ext cx="4297680" cy="4286520"/>
          </a:xfrm>
          <a:prstGeom prst="diagStripe">
            <a:avLst>
              <a:gd name="adj" fmla="val 0"/>
            </a:avLst>
          </a:prstGeom>
          <a:solidFill>
            <a:schemeClr val="lt1">
              <a:alpha val="346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7" name="CustomShape 3"/>
          <p:cNvSpPr/>
          <p:nvPr/>
        </p:nvSpPr>
        <p:spPr>
          <a:xfrm rot="16200000">
            <a:off x="5618520" y="12366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8" name="CustomShape 4"/>
          <p:cNvSpPr/>
          <p:nvPr/>
        </p:nvSpPr>
        <p:spPr>
          <a:xfrm flipH="1">
            <a:off x="5850000" y="144396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69" name="CustomShape 5"/>
          <p:cNvSpPr/>
          <p:nvPr/>
        </p:nvSpPr>
        <p:spPr>
          <a:xfrm rot="16200000">
            <a:off x="5987160" y="24696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0" name="CustomShape 6"/>
          <p:cNvSpPr/>
          <p:nvPr/>
        </p:nvSpPr>
        <p:spPr>
          <a:xfrm flipH="1">
            <a:off x="6222240" y="267696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1" name="CustomShape 7"/>
          <p:cNvSpPr/>
          <p:nvPr/>
        </p:nvSpPr>
        <p:spPr>
          <a:xfrm rot="16200000">
            <a:off x="6675480" y="186228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2" name="CustomShape 8"/>
          <p:cNvSpPr/>
          <p:nvPr/>
        </p:nvSpPr>
        <p:spPr>
          <a:xfrm flipH="1">
            <a:off x="6908040" y="206964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2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9"/>
          <p:cNvSpPr/>
          <p:nvPr/>
        </p:nvSpPr>
        <p:spPr>
          <a:xfrm rot="16200000">
            <a:off x="6861240" y="247788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4" name="CustomShape 10"/>
          <p:cNvSpPr/>
          <p:nvPr/>
        </p:nvSpPr>
        <p:spPr>
          <a:xfrm flipH="1">
            <a:off x="7965360" y="26928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5" name="CustomShape 11"/>
          <p:cNvSpPr/>
          <p:nvPr/>
        </p:nvSpPr>
        <p:spPr>
          <a:xfrm flipH="1">
            <a:off x="8145000" y="330876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6" name="CustomShape 12"/>
          <p:cNvSpPr/>
          <p:nvPr/>
        </p:nvSpPr>
        <p:spPr>
          <a:xfrm rot="16200000">
            <a:off x="7047720" y="309528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7" name="CustomShape 13"/>
          <p:cNvSpPr/>
          <p:nvPr/>
        </p:nvSpPr>
        <p:spPr>
          <a:xfrm flipH="1">
            <a:off x="7276680" y="330264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8" name="CustomShape 14"/>
          <p:cNvSpPr/>
          <p:nvPr/>
        </p:nvSpPr>
        <p:spPr>
          <a:xfrm rot="16200000">
            <a:off x="7227360" y="371088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accent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9" name="CustomShape 15"/>
          <p:cNvSpPr/>
          <p:nvPr/>
        </p:nvSpPr>
        <p:spPr>
          <a:xfrm flipH="1">
            <a:off x="7462440" y="391824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0" name="CustomShape 16"/>
          <p:cNvSpPr/>
          <p:nvPr/>
        </p:nvSpPr>
        <p:spPr>
          <a:xfrm rot="16200000">
            <a:off x="8102520" y="37188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1" name="CustomShape 17"/>
          <p:cNvSpPr/>
          <p:nvPr/>
        </p:nvSpPr>
        <p:spPr>
          <a:xfrm flipH="1">
            <a:off x="8334360" y="39258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2" name="CustomShape 18"/>
          <p:cNvSpPr/>
          <p:nvPr/>
        </p:nvSpPr>
        <p:spPr>
          <a:xfrm rot="16200000">
            <a:off x="8288280" y="4334400"/>
            <a:ext cx="808560" cy="808560"/>
          </a:xfrm>
          <a:prstGeom prst="diagStripe">
            <a:avLst>
              <a:gd name="adj" fmla="val 50000"/>
            </a:avLst>
          </a:prstGeom>
          <a:solidFill>
            <a:schemeClr val="lt1">
              <a:alpha val="7310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83" name="PlaceHolder 19"/>
          <p:cNvSpPr>
            <a:spLocks noGrp="1"/>
          </p:cNvSpPr>
          <p:nvPr>
            <p:ph type="sldNum"/>
          </p:nvPr>
        </p:nvSpPr>
        <p:spPr>
          <a:xfrm>
            <a:off x="8472600" y="46630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D92907EC-D191-48C3-85E4-3F8A87269BD5}" type="slidenum">
              <a:rPr b="0" lang="en-IN" sz="9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4" name="PlaceHolder 20"/>
          <p:cNvSpPr>
            <a:spLocks noGrp="1"/>
          </p:cNvSpPr>
          <p:nvPr>
            <p:ph type="title"/>
          </p:nvPr>
        </p:nvSpPr>
        <p:spPr>
          <a:xfrm>
            <a:off x="1297440" y="393840"/>
            <a:ext cx="7038720" cy="913680"/>
          </a:xfrm>
          <a:prstGeom prst="rect">
            <a:avLst/>
          </a:prstGeom>
        </p:spPr>
        <p:txBody>
          <a:bodyPr tIns="91440" bIns="9144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PlaceHolder 21"/>
          <p:cNvSpPr>
            <a:spLocks noGrp="1"/>
          </p:cNvSpPr>
          <p:nvPr>
            <p:ph type="body"/>
          </p:nvPr>
        </p:nvSpPr>
        <p:spPr>
          <a:xfrm>
            <a:off x="457200" y="1203480"/>
            <a:ext cx="8229240" cy="298296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/>
        </p:nvSpPr>
        <p:spPr>
          <a:xfrm rot="16200000">
            <a:off x="828720" y="502560"/>
            <a:ext cx="593640" cy="593640"/>
          </a:xfrm>
          <a:prstGeom prst="pie">
            <a:avLst>
              <a:gd name="adj1" fmla="val 10792838"/>
              <a:gd name="adj2" fmla="val 16200000"/>
            </a:avLst>
          </a:prstGeom>
          <a:solidFill>
            <a:schemeClr val="dk2">
              <a:alpha val="12549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1" name="CustomShape 2"/>
          <p:cNvSpPr/>
          <p:nvPr/>
        </p:nvSpPr>
        <p:spPr>
          <a:xfrm rot="16200000">
            <a:off x="626040" y="299520"/>
            <a:ext cx="999000" cy="999000"/>
          </a:xfrm>
          <a:prstGeom prst="pie">
            <a:avLst>
              <a:gd name="adj1" fmla="val 10792838"/>
              <a:gd name="adj2" fmla="val 16200000"/>
            </a:avLst>
          </a:prstGeom>
          <a:solidFill>
            <a:schemeClr val="dk2">
              <a:alpha val="12549"/>
            </a:schemeClr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22" name="PlaceHolder 3"/>
          <p:cNvSpPr>
            <a:spLocks noGrp="1"/>
          </p:cNvSpPr>
          <p:nvPr>
            <p:ph type="title"/>
          </p:nvPr>
        </p:nvSpPr>
        <p:spPr>
          <a:xfrm>
            <a:off x="1303920" y="598680"/>
            <a:ext cx="7030080" cy="999000"/>
          </a:xfrm>
          <a:prstGeom prst="rect">
            <a:avLst/>
          </a:prstGeom>
        </p:spPr>
        <p:txBody>
          <a:bodyPr tIns="91440" bIns="91440"/>
          <a:p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 type="body"/>
          </p:nvPr>
        </p:nvSpPr>
        <p:spPr>
          <a:xfrm>
            <a:off x="1303920" y="1990080"/>
            <a:ext cx="7030080" cy="2541240"/>
          </a:xfrm>
          <a:prstGeom prst="rect">
            <a:avLst/>
          </a:prstGeom>
        </p:spPr>
        <p:txBody>
          <a:bodyPr tIns="91440" bIns="9144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Click to edit the outline text format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Second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Third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Fourth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Fifth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Sixth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IN" sz="13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Seventh Outline Level</a:t>
            </a:r>
            <a:endParaRPr b="0" lang="en-IN" sz="13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 type="sldNum"/>
          </p:nvPr>
        </p:nvSpPr>
        <p:spPr>
          <a:xfrm>
            <a:off x="8451000" y="4736880"/>
            <a:ext cx="548280" cy="393120"/>
          </a:xfrm>
          <a:prstGeom prst="rect">
            <a:avLst/>
          </a:prstGeom>
        </p:spPr>
        <p:txBody>
          <a:bodyPr tIns="91440" bIns="91440" anchor="ctr"/>
          <a:p>
            <a:pPr algn="r">
              <a:lnSpc>
                <a:spcPct val="100000"/>
              </a:lnSpc>
            </a:pPr>
            <a:fld id="{630DCB57-37C1-4734-B9A6-62B55859F8F8}" type="slidenum">
              <a:rPr b="0" lang="en-IN" sz="9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&lt;number&gt;</a:t>
            </a:fld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hyperlink" Target="https://www.perspectiveapi.com/" TargetMode="External"/><Relationship Id="rId2" Type="http://schemas.openxmlformats.org/officeDocument/2006/relationships/slideLayout" Target="../slideLayouts/slideLayout27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hyperlink" Target="https://www.kaggle.com/c/jigsaw-toxic-comment-classification-challenge/data" TargetMode="External"/><Relationship Id="rId2" Type="http://schemas.openxmlformats.org/officeDocument/2006/relationships/slideLayout" Target="../slideLayouts/slideLayout27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hyperlink" Target="https://perspectiveapi.com/" TargetMode="External"/><Relationship Id="rId2" Type="http://schemas.openxmlformats.org/officeDocument/2006/relationships/slideLayout" Target="../slideLayouts/slideLayout27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27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27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7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TextShape 1"/>
          <p:cNvSpPr txBox="1"/>
          <p:nvPr/>
        </p:nvSpPr>
        <p:spPr>
          <a:xfrm>
            <a:off x="908280" y="748080"/>
            <a:ext cx="6944400" cy="880920"/>
          </a:xfrm>
          <a:prstGeom prst="rect">
            <a:avLst/>
          </a:prstGeom>
          <a:noFill/>
          <a:ln>
            <a:noFill/>
          </a:ln>
        </p:spPr>
        <p:txBody>
          <a:bodyPr tIns="91440" bIns="91440" anchor="ctr"/>
          <a:p>
            <a:pPr>
              <a:lnSpc>
                <a:spcPct val="100000"/>
              </a:lnSpc>
            </a:pPr>
            <a:r>
              <a:rPr b="1" lang="en-IN" sz="3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Toxic Comment Classification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0" name="TextShape 2"/>
          <p:cNvSpPr txBox="1"/>
          <p:nvPr/>
        </p:nvSpPr>
        <p:spPr>
          <a:xfrm>
            <a:off x="2179440" y="1629000"/>
            <a:ext cx="4543920" cy="69516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15000"/>
              </a:lnSpc>
            </a:pPr>
            <a:r>
              <a:rPr b="0" lang="en-IN" sz="16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Nunito"/>
                <a:ea typeface="Nunito"/>
              </a:rPr>
              <a:t>Identify and Classify Toxic Online Comments </a:t>
            </a:r>
            <a:endParaRPr b="0" lang="en-IN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61" name="Shape 339" descr=""/>
          <p:cNvPicPr/>
          <p:nvPr/>
        </p:nvPicPr>
        <p:blipFill>
          <a:blip r:embed="rId1"/>
          <a:stretch/>
        </p:blipFill>
        <p:spPr>
          <a:xfrm>
            <a:off x="1676880" y="2324520"/>
            <a:ext cx="5248080" cy="875880"/>
          </a:xfrm>
          <a:prstGeom prst="rect">
            <a:avLst/>
          </a:prstGeom>
          <a:ln>
            <a:noFill/>
          </a:ln>
        </p:spPr>
      </p:pic>
      <p:sp>
        <p:nvSpPr>
          <p:cNvPr id="162" name="CustomShape 3"/>
          <p:cNvSpPr/>
          <p:nvPr/>
        </p:nvSpPr>
        <p:spPr>
          <a:xfrm>
            <a:off x="6634800" y="3594960"/>
            <a:ext cx="2388240" cy="1451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algn="ctr">
              <a:lnSpc>
                <a:spcPct val="115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-:Team:-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Krishna Bhavsar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Milind Joshi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15000"/>
              </a:lnSpc>
            </a:pPr>
            <a:r>
              <a:rPr b="1" lang="en-IN" sz="1800" spc="-1" strike="noStrike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Parvez Khan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1297440" y="586440"/>
            <a:ext cx="724284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Rule Based Approach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1297440" y="1356480"/>
            <a:ext cx="7030080" cy="27928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In accordance with the rule based approach, to rule out all the toxic comment things we decided to go with.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For this we considered all the comments which are marked as Toxic Comments.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We tokenized every word from each comment.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We separated all the toxic words from the comments in the given database.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Built toxic word_dictionary with all the toxic words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extShape 1"/>
          <p:cNvSpPr txBox="1"/>
          <p:nvPr/>
        </p:nvSpPr>
        <p:spPr>
          <a:xfrm>
            <a:off x="1297440" y="586440"/>
            <a:ext cx="724284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Conclusion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2" name="TextShape 2"/>
          <p:cNvSpPr txBox="1"/>
          <p:nvPr/>
        </p:nvSpPr>
        <p:spPr>
          <a:xfrm>
            <a:off x="1297440" y="1356480"/>
            <a:ext cx="7030080" cy="2298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Standard Machine Learning (ML) algorithms yielded a maximum score of 0.97, irrespective of any approach.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In order to improve the score further, one has to employ Deep Learning (DL) techniques.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TextShape 1"/>
          <p:cNvSpPr txBox="1"/>
          <p:nvPr/>
        </p:nvSpPr>
        <p:spPr>
          <a:xfrm>
            <a:off x="1297440" y="586440"/>
            <a:ext cx="724284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Future Plan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4" name="TextShape 2"/>
          <p:cNvSpPr txBox="1"/>
          <p:nvPr/>
        </p:nvSpPr>
        <p:spPr>
          <a:xfrm>
            <a:off x="1297440" y="1356480"/>
            <a:ext cx="7030080" cy="2298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Analyze the problem by employing Deep Learning techniques and model the problem using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Recurrent Neural Networks (RNN)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Convolutional Neural Networks (CNN)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LSTM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In order to improve the score further, one has to employ Deep Learning (DL) techniques.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2758680" y="2069280"/>
            <a:ext cx="3363840" cy="486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4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Thank You..!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extShape 1"/>
          <p:cNvSpPr txBox="1"/>
          <p:nvPr/>
        </p:nvSpPr>
        <p:spPr>
          <a:xfrm>
            <a:off x="856440" y="191880"/>
            <a:ext cx="7038720" cy="4867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4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TOC - Machine Learning Based Approach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4" name="CustomShape 2"/>
          <p:cNvSpPr/>
          <p:nvPr/>
        </p:nvSpPr>
        <p:spPr>
          <a:xfrm>
            <a:off x="856440" y="1013400"/>
            <a:ext cx="5983200" cy="34135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tIns="91440" bIns="91440"/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Problem Statement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Data Description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Literature Review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Basic Exploratory Data Analysis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Kaggle Submission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Feature Engineering and Model Selection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29760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1" lang="en-IN" sz="16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Future Direction’s</a:t>
            </a:r>
            <a:endParaRPr b="0" lang="en-IN" sz="1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1303920" y="598680"/>
            <a:ext cx="7030080" cy="9990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Problem Statement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1303920" y="1598040"/>
            <a:ext cx="7030080" cy="200880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Social media platforms provide an environment where people can freely engage in discussions. Unfortunately, they also enable several problems, such as online harassment.Recently, Google and Jigsaw started a project called Perspective, which uses machine learning to automatically detect toxic language.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A demonstration website has been also launched </a:t>
            </a:r>
            <a:r>
              <a:rPr b="0" lang="en-IN" sz="1400" spc="-1" strike="noStrike" u="sng">
                <a:solidFill>
                  <a:srgbClr val="27278b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  <a:hlinkClick r:id="rId1"/>
              </a:rPr>
              <a:t>https://www.perspectiveapi.com/</a:t>
            </a:r>
            <a:r>
              <a:rPr b="0" lang="en-IN" sz="14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 which allows anyone to type a phrase in the interface and instantaneously see the toxicity score.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TextShape 1"/>
          <p:cNvSpPr txBox="1"/>
          <p:nvPr/>
        </p:nvSpPr>
        <p:spPr>
          <a:xfrm>
            <a:off x="1297440" y="586440"/>
            <a:ext cx="703008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DataSet Description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8" name="TextShape 2"/>
          <p:cNvSpPr txBox="1"/>
          <p:nvPr/>
        </p:nvSpPr>
        <p:spPr>
          <a:xfrm>
            <a:off x="1297440" y="1356480"/>
            <a:ext cx="7030080" cy="3359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Competition data set is available at </a:t>
            </a:r>
            <a:r>
              <a:rPr b="0" lang="en-IN" sz="1400" spc="-1" strike="noStrike" u="sng">
                <a:solidFill>
                  <a:srgbClr val="27278b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  <a:hlinkClick r:id="rId1"/>
              </a:rPr>
              <a:t>Kaggle.</a:t>
            </a: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 A large number of Wikipedia comments are provided which have been labeled by human raters for toxic behavior. The problem has only </a:t>
            </a:r>
            <a:r>
              <a:rPr b="1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one predictor variable</a:t>
            </a: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, </a:t>
            </a:r>
            <a:r>
              <a:rPr b="1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'comment_text',</a:t>
            </a: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 which is to be labeled or classified with respect to </a:t>
            </a:r>
            <a:r>
              <a:rPr b="1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six target variables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The target variable are the following types of toxicity: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Toxic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severe toxic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Obscene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Threat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Insult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identity hate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Aim : To create a model which predicts a probability of each type of toxicity for each comment.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1297440" y="586440"/>
            <a:ext cx="703008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Literature Review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1297440" y="1356480"/>
            <a:ext cx="7030080" cy="335952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So far, Jigsaw and Google have built a range of publicly available models served through the </a:t>
            </a:r>
            <a:r>
              <a:rPr b="0" lang="en-IN" sz="1400" spc="-1" strike="noStrike" u="sng">
                <a:solidFill>
                  <a:srgbClr val="27278b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  <a:hlinkClick r:id="rId1"/>
              </a:rPr>
              <a:t>Perspective API</a:t>
            </a: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, including toxicity.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But the current models still make errors like Susceptibility to false alarm, Robustness to random misspellings as mention in their research paper.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Through this competition, they have proposed a challenge to build a multi-headed (multi-labeled) model that is capable of detecting different types of toxicity, as mentioned above.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TextShape 1"/>
          <p:cNvSpPr txBox="1"/>
          <p:nvPr/>
        </p:nvSpPr>
        <p:spPr>
          <a:xfrm>
            <a:off x="1297440" y="478080"/>
            <a:ext cx="703008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Basic Exploratory Data Analysis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2" name="Shape 370" descr=""/>
          <p:cNvPicPr/>
          <p:nvPr/>
        </p:nvPicPr>
        <p:blipFill>
          <a:blip r:embed="rId1"/>
          <a:stretch/>
        </p:blipFill>
        <p:spPr>
          <a:xfrm>
            <a:off x="1435680" y="1158120"/>
            <a:ext cx="6513840" cy="3932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1297440" y="586440"/>
            <a:ext cx="724284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Feature Engineering and Model Selection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1297440" y="1356480"/>
            <a:ext cx="7030080" cy="22982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Data Preprocessing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Python scikit-learn can deal with numerical data only.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TF-IDF Vectorizer , CountVectorizer  and Gensim Word2Vec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Logistic Regression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Multinomial Naive Bayes.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TextShape 1"/>
          <p:cNvSpPr txBox="1"/>
          <p:nvPr/>
        </p:nvSpPr>
        <p:spPr>
          <a:xfrm>
            <a:off x="1314000" y="369360"/>
            <a:ext cx="7030080" cy="5590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Kaggle Submission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76" name="Shape 382" descr=""/>
          <p:cNvPicPr/>
          <p:nvPr/>
        </p:nvPicPr>
        <p:blipFill>
          <a:blip r:embed="rId1"/>
          <a:stretch/>
        </p:blipFill>
        <p:spPr>
          <a:xfrm>
            <a:off x="1238040" y="968400"/>
            <a:ext cx="7242120" cy="4037760"/>
          </a:xfrm>
          <a:prstGeom prst="rect">
            <a:avLst/>
          </a:prstGeom>
          <a:ln>
            <a:noFill/>
          </a:ln>
        </p:spPr>
      </p:pic>
    </p:spTree>
  </p:cSld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TextShape 1"/>
          <p:cNvSpPr txBox="1"/>
          <p:nvPr/>
        </p:nvSpPr>
        <p:spPr>
          <a:xfrm>
            <a:off x="1297440" y="586440"/>
            <a:ext cx="7242840" cy="67968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>
              <a:lnSpc>
                <a:spcPct val="100000"/>
              </a:lnSpc>
            </a:pPr>
            <a:r>
              <a:rPr b="1" lang="en-IN" sz="2800" spc="-1" strike="noStrike">
                <a:solidFill>
                  <a:srgbClr val="424242"/>
                </a:solidFill>
                <a:uFill>
                  <a:solidFill>
                    <a:srgbClr val="ffffff"/>
                  </a:solidFill>
                </a:uFill>
                <a:latin typeface="Maven Pro"/>
                <a:ea typeface="Maven Pro"/>
              </a:rPr>
              <a:t>Rule Based Approach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8" name="TextShape 2"/>
          <p:cNvSpPr txBox="1"/>
          <p:nvPr/>
        </p:nvSpPr>
        <p:spPr>
          <a:xfrm>
            <a:off x="1297440" y="1356480"/>
            <a:ext cx="7030080" cy="2177640"/>
          </a:xfrm>
          <a:prstGeom prst="rect">
            <a:avLst/>
          </a:prstGeom>
          <a:noFill/>
          <a:ln>
            <a:noFill/>
          </a:ln>
        </p:spPr>
        <p:txBody>
          <a:bodyPr tIns="91440" bIns="91440"/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Method that identifies, learns and evolves ‘rule’ to  store, manipulate or apply.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57200" indent="-317160" algn="just">
              <a:lnSpc>
                <a:spcPct val="100000"/>
              </a:lnSpc>
              <a:buClr>
                <a:srgbClr val="020202"/>
              </a:buClr>
              <a:buFont typeface="Lato"/>
              <a:buChar char="●"/>
            </a:pPr>
            <a:r>
              <a:rPr b="0" lang="en-IN" sz="1400" spc="-1" strike="noStrike">
                <a:solidFill>
                  <a:srgbClr val="020202"/>
                </a:solidFill>
                <a:uFill>
                  <a:solidFill>
                    <a:srgbClr val="ffffff"/>
                  </a:solidFill>
                </a:uFill>
                <a:latin typeface="Lato"/>
                <a:ea typeface="Lato"/>
              </a:rPr>
              <a:t>Characteristics of rule based approach is identification and    utilization of a set relational rules that collectively represents the knowledge captured by the system.</a:t>
            </a: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endParaRPr b="0" lang="en-IN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LibreOffice/5.1.6.2$Linux_X86_64 LibreOffice_project/10m0$Build-2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en-IN</dc:language>
  <cp:lastModifiedBy/>
  <dcterms:modified xsi:type="dcterms:W3CDTF">2018-09-05T00:46:40Z</dcterms:modified>
  <cp:revision>1</cp:revision>
  <dc:subject/>
  <dc:title/>
</cp:coreProperties>
</file>