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257" r:id="rId3"/>
    <p:sldId id="258" r:id="rId4"/>
    <p:sldId id="293" r:id="rId5"/>
    <p:sldId id="29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90" r:id="rId18"/>
    <p:sldId id="289" r:id="rId19"/>
    <p:sldId id="291" r:id="rId20"/>
    <p:sldId id="292" r:id="rId21"/>
    <p:sldId id="284" r:id="rId2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58" autoAdjust="0"/>
    <p:restoredTop sz="99665" autoAdjust="0"/>
  </p:normalViewPr>
  <p:slideViewPr>
    <p:cSldViewPr>
      <p:cViewPr varScale="1">
        <p:scale>
          <a:sx n="96" d="100"/>
          <a:sy n="96" d="100"/>
        </p:scale>
        <p:origin x="7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0BC09-D1AE-45F5-99B3-2CC41FA4A7D2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3C2CE-4F42-4244-AAEB-844D5048C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3C2CE-4F42-4244-AAEB-844D5048C72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6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05600" y="1123950"/>
            <a:ext cx="17526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97446"/>
            <a:ext cx="8072119" cy="285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5700395" cy="3279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15779" y="0"/>
            <a:ext cx="7112442" cy="5143500"/>
          </a:xfrm>
          <a:prstGeom prst="rect">
            <a:avLst/>
          </a:prstGeom>
          <a:solidFill>
            <a:srgbClr val="695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08363" y="0"/>
            <a:ext cx="5878287" cy="51435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43360B49-B5E6-4DBE-84A2-41C03D15E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29076"/>
            <a:ext cx="8552998" cy="34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63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65" y="419417"/>
            <a:ext cx="31762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00AEEF"/>
                </a:solidFill>
              </a:rPr>
              <a:t>C</a:t>
            </a:r>
            <a:r>
              <a:rPr dirty="0" smtClean="0">
                <a:solidFill>
                  <a:srgbClr val="00AEEF"/>
                </a:solidFill>
              </a:rPr>
              <a:t>are </a:t>
            </a:r>
            <a:r>
              <a:rPr lang="en-US" dirty="0">
                <a:solidFill>
                  <a:srgbClr val="00AEEF"/>
                </a:solidFill>
              </a:rPr>
              <a:t>A</a:t>
            </a:r>
            <a:r>
              <a:rPr dirty="0" smtClean="0">
                <a:solidFill>
                  <a:srgbClr val="00AEEF"/>
                </a:solidFill>
              </a:rPr>
              <a:t>bout </a:t>
            </a:r>
            <a:r>
              <a:rPr lang="en-US" dirty="0">
                <a:solidFill>
                  <a:srgbClr val="00AEEF"/>
                </a:solidFill>
              </a:rPr>
              <a:t>Y</a:t>
            </a:r>
            <a:r>
              <a:rPr dirty="0" smtClean="0">
                <a:solidFill>
                  <a:srgbClr val="00AEEF"/>
                </a:solidFill>
              </a:rPr>
              <a:t>our</a:t>
            </a:r>
            <a:r>
              <a:rPr spc="-100" dirty="0" smtClean="0">
                <a:solidFill>
                  <a:srgbClr val="00AEEF"/>
                </a:solidFill>
              </a:rPr>
              <a:t> </a:t>
            </a:r>
            <a:r>
              <a:rPr lang="en-US" dirty="0">
                <a:solidFill>
                  <a:srgbClr val="00AEEF"/>
                </a:solidFill>
              </a:rPr>
              <a:t>E</a:t>
            </a:r>
            <a:r>
              <a:rPr dirty="0" smtClean="0">
                <a:solidFill>
                  <a:srgbClr val="00AEEF"/>
                </a:solidFill>
              </a:rPr>
              <a:t>nvironment</a:t>
            </a:r>
            <a:endParaRPr dirty="0">
              <a:solidFill>
                <a:srgbClr val="00AEE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739" y="2384742"/>
            <a:ext cx="5606415" cy="9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 marR="615315" indent="-279400">
              <a:lnSpc>
                <a:spcPts val="14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Integrating digital space with CSR activity empowers brands to</a:t>
            </a:r>
            <a:r>
              <a:rPr sz="12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create  awareness at mass</a:t>
            </a:r>
            <a:r>
              <a:rPr sz="12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level.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33"/>
              </a:buClr>
              <a:buFont typeface="Arial"/>
              <a:buChar char="•"/>
            </a:pPr>
            <a:endParaRPr sz="1300">
              <a:latin typeface="Times New Roman"/>
              <a:cs typeface="Times New Roman"/>
            </a:endParaRPr>
          </a:p>
          <a:p>
            <a:pPr marL="292100" marR="5080" indent="-279400">
              <a:lnSpc>
                <a:spcPts val="14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Everybody love authentic stories that help common people and more the</a:t>
            </a:r>
            <a:r>
              <a:rPr sz="12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mass  connect, more is the increase in brand</a:t>
            </a:r>
            <a:r>
              <a:rPr sz="12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value.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0" y="590550"/>
            <a:ext cx="5181600" cy="1905"/>
          </a:xfrm>
          <a:custGeom>
            <a:avLst/>
            <a:gdLst/>
            <a:ahLst/>
            <a:cxnLst/>
            <a:rect l="l" t="t" r="r" b="b"/>
            <a:pathLst>
              <a:path w="5181600" h="1904">
                <a:moveTo>
                  <a:pt x="0" y="0"/>
                </a:moveTo>
                <a:lnTo>
                  <a:pt x="5181596" y="15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F11737-208A-44D4-A6EE-2E0D29B83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50F5A527-153E-4867-AB86-981DD5AF7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65" y="419417"/>
            <a:ext cx="42932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/>
              <a:t>C</a:t>
            </a:r>
            <a:r>
              <a:rPr dirty="0" smtClean="0"/>
              <a:t>rowd </a:t>
            </a:r>
            <a:r>
              <a:rPr dirty="0"/>
              <a:t>helps in making a better</a:t>
            </a:r>
            <a:r>
              <a:rPr spc="-114" dirty="0"/>
              <a:t> </a:t>
            </a:r>
            <a:r>
              <a:rPr dirty="0"/>
              <a:t>product</a:t>
            </a:r>
          </a:p>
        </p:txBody>
      </p:sp>
      <p:sp>
        <p:nvSpPr>
          <p:cNvPr id="4" name="object 4"/>
          <p:cNvSpPr/>
          <p:nvPr/>
        </p:nvSpPr>
        <p:spPr>
          <a:xfrm>
            <a:off x="4953000" y="569912"/>
            <a:ext cx="4191000" cy="1905"/>
          </a:xfrm>
          <a:custGeom>
            <a:avLst/>
            <a:gdLst/>
            <a:ahLst/>
            <a:cxnLst/>
            <a:rect l="l" t="t" r="r" b="b"/>
            <a:pathLst>
              <a:path w="4191000" h="1904">
                <a:moveTo>
                  <a:pt x="0" y="0"/>
                </a:moveTo>
                <a:lnTo>
                  <a:pt x="4190999" y="1580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64739" y="2374582"/>
            <a:ext cx="5504815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 indent="-27940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Digital media helps in involving crowd in developing the</a:t>
            </a:r>
            <a:r>
              <a:rPr sz="12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business.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333"/>
              </a:buClr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292100" marR="5080" indent="-279400">
              <a:lnSpc>
                <a:spcPct val="104200"/>
              </a:lnSpc>
              <a:spcBef>
                <a:spcPts val="5"/>
              </a:spcBef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Putting up a new service idea will gather numerous feedback online</a:t>
            </a:r>
            <a:r>
              <a:rPr sz="12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including  that </a:t>
            </a:r>
            <a:r>
              <a:rPr sz="1200">
                <a:solidFill>
                  <a:srgbClr val="333333"/>
                </a:solidFill>
                <a:latin typeface="Arial"/>
                <a:cs typeface="Arial"/>
              </a:rPr>
              <a:t>of 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customers</a:t>
            </a:r>
            <a:r>
              <a:rPr sz="120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partners and even can attract investors and</a:t>
            </a:r>
            <a:r>
              <a:rPr sz="12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stakeholders.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A97FF8B-C4DC-4922-8E47-427C16AB9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FC45B47D-B8F6-4D81-8E17-CE0AD0DCD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419417"/>
            <a:ext cx="45980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47A032"/>
                </a:solidFill>
              </a:rPr>
              <a:t>G</a:t>
            </a:r>
            <a:r>
              <a:rPr dirty="0" smtClean="0">
                <a:solidFill>
                  <a:srgbClr val="47A032"/>
                </a:solidFill>
              </a:rPr>
              <a:t>et </a:t>
            </a:r>
            <a:r>
              <a:rPr lang="en-US" dirty="0">
                <a:solidFill>
                  <a:srgbClr val="47A032"/>
                </a:solidFill>
              </a:rPr>
              <a:t>F</a:t>
            </a:r>
            <a:r>
              <a:rPr dirty="0" smtClean="0">
                <a:solidFill>
                  <a:srgbClr val="47A032"/>
                </a:solidFill>
              </a:rPr>
              <a:t>eedback </a:t>
            </a:r>
            <a:r>
              <a:rPr lang="en-US" dirty="0">
                <a:solidFill>
                  <a:srgbClr val="47A032"/>
                </a:solidFill>
              </a:rPr>
              <a:t>D</a:t>
            </a:r>
            <a:r>
              <a:rPr dirty="0" smtClean="0">
                <a:solidFill>
                  <a:srgbClr val="47A032"/>
                </a:solidFill>
              </a:rPr>
              <a:t>irectly </a:t>
            </a:r>
            <a:r>
              <a:rPr lang="en-US" dirty="0">
                <a:solidFill>
                  <a:srgbClr val="47A032"/>
                </a:solidFill>
              </a:rPr>
              <a:t>F</a:t>
            </a:r>
            <a:r>
              <a:rPr dirty="0" smtClean="0">
                <a:solidFill>
                  <a:srgbClr val="47A032"/>
                </a:solidFill>
              </a:rPr>
              <a:t>rom </a:t>
            </a:r>
            <a:r>
              <a:rPr lang="en-US" dirty="0">
                <a:solidFill>
                  <a:srgbClr val="47A032"/>
                </a:solidFill>
              </a:rPr>
              <a:t>Y</a:t>
            </a:r>
            <a:r>
              <a:rPr lang="en-US" dirty="0" smtClean="0">
                <a:solidFill>
                  <a:srgbClr val="47A032"/>
                </a:solidFill>
              </a:rPr>
              <a:t>our </a:t>
            </a:r>
            <a:r>
              <a:rPr lang="en-US" dirty="0">
                <a:solidFill>
                  <a:srgbClr val="47A032"/>
                </a:solidFill>
              </a:rPr>
              <a:t>A</a:t>
            </a:r>
            <a:r>
              <a:rPr lang="en-US" dirty="0" smtClean="0">
                <a:solidFill>
                  <a:srgbClr val="47A032"/>
                </a:solidFill>
              </a:rPr>
              <a:t>udience</a:t>
            </a:r>
            <a:endParaRPr dirty="0">
              <a:solidFill>
                <a:srgbClr val="47A032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4739" y="2399030"/>
            <a:ext cx="5597525" cy="91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 marR="38735" indent="-279400">
              <a:lnSpc>
                <a:spcPts val="14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Digital media can be very useful for optimizing or improving or even</a:t>
            </a:r>
            <a:r>
              <a:rPr sz="12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reshaping  </a:t>
            </a:r>
            <a:r>
              <a:rPr sz="1200">
                <a:solidFill>
                  <a:srgbClr val="333333"/>
                </a:solidFill>
                <a:latin typeface="Arial"/>
                <a:cs typeface="Arial"/>
              </a:rPr>
              <a:t>your 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product category</a:t>
            </a:r>
            <a:r>
              <a:rPr sz="12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by getting feedback directly from </a:t>
            </a:r>
            <a:r>
              <a:rPr sz="12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200" spc="-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200" spc="-100" dirty="0">
                <a:solidFill>
                  <a:srgbClr val="333333"/>
                </a:solidFill>
                <a:latin typeface="Arial"/>
                <a:cs typeface="Arial"/>
              </a:rPr>
              <a:t>customers</a:t>
            </a:r>
            <a:r>
              <a:rPr sz="120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33"/>
              </a:buClr>
              <a:buFont typeface="Arial"/>
              <a:buChar char="•"/>
            </a:pPr>
            <a:endParaRPr sz="1300">
              <a:latin typeface="Times New Roman"/>
              <a:cs typeface="Times New Roman"/>
            </a:endParaRPr>
          </a:p>
          <a:p>
            <a:pPr marL="292100" marR="5080" indent="-279400">
              <a:lnSpc>
                <a:spcPts val="14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It is fastest way of identifying any issue in the services </a:t>
            </a:r>
            <a:r>
              <a:rPr sz="1200">
                <a:solidFill>
                  <a:srgbClr val="333333"/>
                </a:solidFill>
                <a:latin typeface="Arial"/>
                <a:cs typeface="Arial"/>
              </a:rPr>
              <a:t>that 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customers </a:t>
            </a:r>
            <a:r>
              <a:rPr sz="1200">
                <a:solidFill>
                  <a:srgbClr val="333333"/>
                </a:solidFill>
                <a:latin typeface="Arial"/>
                <a:cs typeface="Arial"/>
              </a:rPr>
              <a:t>are</a:t>
            </a:r>
            <a:r>
              <a:rPr sz="1200" spc="-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facing.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6800" y="571577"/>
            <a:ext cx="4267200" cy="19050"/>
          </a:xfrm>
          <a:custGeom>
            <a:avLst/>
            <a:gdLst/>
            <a:ahLst/>
            <a:cxnLst/>
            <a:rect l="l" t="t" r="r" b="b"/>
            <a:pathLst>
              <a:path w="4267200" h="19050">
                <a:moveTo>
                  <a:pt x="0" y="18972"/>
                </a:moveTo>
                <a:lnTo>
                  <a:pt x="4267199" y="0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D9F62AA-7394-46C4-9FD8-2DAEAB31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01755510-BA30-4EF1-A2E6-30B432F8D5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65" y="419417"/>
            <a:ext cx="37223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00AEEF"/>
                </a:solidFill>
              </a:rPr>
              <a:t>S</a:t>
            </a:r>
            <a:r>
              <a:rPr dirty="0" smtClean="0">
                <a:solidFill>
                  <a:srgbClr val="00AEEF"/>
                </a:solidFill>
              </a:rPr>
              <a:t>pot </a:t>
            </a:r>
            <a:r>
              <a:rPr dirty="0">
                <a:solidFill>
                  <a:srgbClr val="00AEEF"/>
                </a:solidFill>
              </a:rPr>
              <a:t>and </a:t>
            </a:r>
            <a:r>
              <a:rPr lang="en-US" dirty="0" smtClean="0">
                <a:solidFill>
                  <a:srgbClr val="00AEEF"/>
                </a:solidFill>
              </a:rPr>
              <a:t>A</a:t>
            </a:r>
            <a:r>
              <a:rPr dirty="0" smtClean="0">
                <a:solidFill>
                  <a:srgbClr val="00AEEF"/>
                </a:solidFill>
              </a:rPr>
              <a:t>ttract </a:t>
            </a:r>
            <a:r>
              <a:rPr lang="en-US" dirty="0">
                <a:solidFill>
                  <a:srgbClr val="00AEEF"/>
                </a:solidFill>
              </a:rPr>
              <a:t>W</a:t>
            </a:r>
            <a:r>
              <a:rPr dirty="0" smtClean="0">
                <a:solidFill>
                  <a:srgbClr val="00AEEF"/>
                </a:solidFill>
              </a:rPr>
              <a:t>orld </a:t>
            </a:r>
            <a:r>
              <a:rPr lang="en-US" dirty="0">
                <a:solidFill>
                  <a:srgbClr val="00AEEF"/>
                </a:solidFill>
              </a:rPr>
              <a:t>C</a:t>
            </a:r>
            <a:r>
              <a:rPr dirty="0" smtClean="0">
                <a:solidFill>
                  <a:srgbClr val="00AEEF"/>
                </a:solidFill>
              </a:rPr>
              <a:t>lass</a:t>
            </a:r>
            <a:r>
              <a:rPr spc="-110" dirty="0" smtClean="0">
                <a:solidFill>
                  <a:srgbClr val="00AEEF"/>
                </a:solidFill>
              </a:rPr>
              <a:t> </a:t>
            </a:r>
            <a:r>
              <a:rPr lang="en-US" dirty="0">
                <a:solidFill>
                  <a:srgbClr val="00AEEF"/>
                </a:solidFill>
              </a:rPr>
              <a:t>T</a:t>
            </a:r>
            <a:r>
              <a:rPr dirty="0" smtClean="0">
                <a:solidFill>
                  <a:srgbClr val="00AEEF"/>
                </a:solidFill>
              </a:rPr>
              <a:t>alent</a:t>
            </a:r>
            <a:endParaRPr dirty="0">
              <a:solidFill>
                <a:srgbClr val="00AEE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590550"/>
            <a:ext cx="4572000" cy="1905"/>
          </a:xfrm>
          <a:custGeom>
            <a:avLst/>
            <a:gdLst/>
            <a:ahLst/>
            <a:cxnLst/>
            <a:rect l="l" t="t" r="r" b="b"/>
            <a:pathLst>
              <a:path w="4572000" h="1904">
                <a:moveTo>
                  <a:pt x="0" y="0"/>
                </a:moveTo>
                <a:lnTo>
                  <a:pt x="4571996" y="15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64739" y="2399030"/>
            <a:ext cx="5411470" cy="109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 marR="5080" indent="-279400">
              <a:lnSpc>
                <a:spcPts val="14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Recruiters are going social these days. Digital technology and tools helps</a:t>
            </a:r>
            <a:r>
              <a:rPr sz="12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in  sourcing the right talent from right</a:t>
            </a:r>
            <a:r>
              <a:rPr sz="12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medium.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33333"/>
              </a:buClr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 marL="292100" marR="81280" indent="-279400">
              <a:lnSpc>
                <a:spcPct val="100699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By giving all the information, application facility online and social media  integration</a:t>
            </a:r>
            <a:r>
              <a:rPr sz="120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brand</a:t>
            </a:r>
            <a:r>
              <a:rPr sz="12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can attract the best talents and skip the hassle of</a:t>
            </a:r>
            <a:r>
              <a:rPr sz="120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Arial"/>
                <a:cs typeface="Arial"/>
              </a:rPr>
              <a:t>offline 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application</a:t>
            </a:r>
            <a:r>
              <a:rPr sz="12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process.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2AAE75A-3ED1-4628-B8CD-5FF661E37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BB810E72-9BB6-403A-9797-BF73A2675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67585" y="2095146"/>
            <a:ext cx="497141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spc="-5" dirty="0">
                <a:latin typeface="Arial"/>
                <a:cs typeface="Arial"/>
              </a:rPr>
              <a:t>S</a:t>
            </a:r>
            <a:r>
              <a:rPr sz="3200" b="1" spc="-5" dirty="0" smtClean="0">
                <a:latin typeface="Arial"/>
                <a:cs typeface="Arial"/>
              </a:rPr>
              <a:t>ocial </a:t>
            </a:r>
            <a:r>
              <a:rPr lang="en-US" sz="3200" b="1" spc="-5" dirty="0">
                <a:latin typeface="Arial"/>
                <a:cs typeface="Arial"/>
              </a:rPr>
              <a:t>M</a:t>
            </a:r>
            <a:r>
              <a:rPr sz="3200" b="1" spc="-5" dirty="0" smtClean="0">
                <a:latin typeface="Arial"/>
                <a:cs typeface="Arial"/>
              </a:rPr>
              <a:t>edia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lang="en-US" sz="3200" b="1" spc="-5" dirty="0">
                <a:latin typeface="Arial"/>
                <a:cs typeface="Arial"/>
              </a:rPr>
              <a:t>O</a:t>
            </a:r>
            <a:r>
              <a:rPr sz="3200" b="1" spc="-5" dirty="0" smtClean="0">
                <a:latin typeface="Arial"/>
                <a:cs typeface="Arial"/>
              </a:rPr>
              <a:t>ptimization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1D245B5-788B-4A07-9B0A-1D723EB3A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F4C0263A-A421-427B-A948-98A623D58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/>
              <a:t>S</a:t>
            </a:r>
            <a:r>
              <a:rPr spc="-5" dirty="0" smtClean="0"/>
              <a:t>ocial </a:t>
            </a:r>
            <a:r>
              <a:rPr lang="en-US" spc="-5" dirty="0"/>
              <a:t>M</a:t>
            </a:r>
            <a:r>
              <a:rPr spc="-5" dirty="0" smtClean="0"/>
              <a:t>edia </a:t>
            </a:r>
            <a:r>
              <a:rPr lang="en-US" dirty="0"/>
              <a:t>U</a:t>
            </a:r>
            <a:r>
              <a:rPr dirty="0" smtClean="0"/>
              <a:t>sage </a:t>
            </a:r>
            <a:r>
              <a:rPr lang="en-US" dirty="0"/>
              <a:t>i</a:t>
            </a:r>
            <a:r>
              <a:rPr dirty="0" smtClean="0"/>
              <a:t>n</a:t>
            </a:r>
            <a:r>
              <a:rPr spc="-85" dirty="0" smtClean="0"/>
              <a:t> </a:t>
            </a:r>
            <a:r>
              <a:rPr lang="en-US" dirty="0"/>
              <a:t>I</a:t>
            </a:r>
            <a:r>
              <a:rPr dirty="0" smtClean="0"/>
              <a:t>ndia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581400" y="666750"/>
            <a:ext cx="5562600" cy="1905"/>
          </a:xfrm>
          <a:custGeom>
            <a:avLst/>
            <a:gdLst/>
            <a:ahLst/>
            <a:cxnLst/>
            <a:rect l="l" t="t" r="r" b="b"/>
            <a:pathLst>
              <a:path w="5562600" h="1904">
                <a:moveTo>
                  <a:pt x="0" y="0"/>
                </a:moveTo>
                <a:lnTo>
                  <a:pt x="5562596" y="15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9006" y="3955820"/>
            <a:ext cx="1986914" cy="0"/>
          </a:xfrm>
          <a:custGeom>
            <a:avLst/>
            <a:gdLst/>
            <a:ahLst/>
            <a:cxnLst/>
            <a:rect l="l" t="t" r="r" b="b"/>
            <a:pathLst>
              <a:path w="1986915">
                <a:moveTo>
                  <a:pt x="0" y="0"/>
                </a:moveTo>
                <a:lnTo>
                  <a:pt x="1986743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8632" y="3955820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>
                <a:moveTo>
                  <a:pt x="0" y="0"/>
                </a:moveTo>
                <a:lnTo>
                  <a:pt x="515391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4118" y="3955820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544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9591" y="3955820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544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5064" y="3955820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544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4702" y="3955820"/>
            <a:ext cx="515620" cy="0"/>
          </a:xfrm>
          <a:custGeom>
            <a:avLst/>
            <a:gdLst/>
            <a:ahLst/>
            <a:cxnLst/>
            <a:rect l="l" t="t" r="r" b="b"/>
            <a:pathLst>
              <a:path w="515619">
                <a:moveTo>
                  <a:pt x="0" y="0"/>
                </a:moveTo>
                <a:lnTo>
                  <a:pt x="515378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7873" y="3955820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5">
                <a:moveTo>
                  <a:pt x="0" y="0"/>
                </a:moveTo>
                <a:lnTo>
                  <a:pt x="261846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4118" y="3498620"/>
            <a:ext cx="3712210" cy="0"/>
          </a:xfrm>
          <a:custGeom>
            <a:avLst/>
            <a:gdLst/>
            <a:ahLst/>
            <a:cxnLst/>
            <a:rect l="l" t="t" r="r" b="b"/>
            <a:pathLst>
              <a:path w="3712209">
                <a:moveTo>
                  <a:pt x="0" y="0"/>
                </a:moveTo>
                <a:lnTo>
                  <a:pt x="3711632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39591" y="3498620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544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5064" y="3498620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544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14702" y="3498620"/>
            <a:ext cx="515620" cy="0"/>
          </a:xfrm>
          <a:custGeom>
            <a:avLst/>
            <a:gdLst/>
            <a:ahLst/>
            <a:cxnLst/>
            <a:rect l="l" t="t" r="r" b="b"/>
            <a:pathLst>
              <a:path w="515619">
                <a:moveTo>
                  <a:pt x="0" y="0"/>
                </a:moveTo>
                <a:lnTo>
                  <a:pt x="515378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7873" y="3498620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5">
                <a:moveTo>
                  <a:pt x="0" y="0"/>
                </a:moveTo>
                <a:lnTo>
                  <a:pt x="261846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39591" y="3041420"/>
            <a:ext cx="4576445" cy="0"/>
          </a:xfrm>
          <a:custGeom>
            <a:avLst/>
            <a:gdLst/>
            <a:ahLst/>
            <a:cxnLst/>
            <a:rect l="l" t="t" r="r" b="b"/>
            <a:pathLst>
              <a:path w="4576445">
                <a:moveTo>
                  <a:pt x="0" y="0"/>
                </a:moveTo>
                <a:lnTo>
                  <a:pt x="4576159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5064" y="3041420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544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14702" y="3041420"/>
            <a:ext cx="515620" cy="0"/>
          </a:xfrm>
          <a:custGeom>
            <a:avLst/>
            <a:gdLst/>
            <a:ahLst/>
            <a:cxnLst/>
            <a:rect l="l" t="t" r="r" b="b"/>
            <a:pathLst>
              <a:path w="515619">
                <a:moveTo>
                  <a:pt x="0" y="0"/>
                </a:moveTo>
                <a:lnTo>
                  <a:pt x="515378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7873" y="3041420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5">
                <a:moveTo>
                  <a:pt x="0" y="0"/>
                </a:moveTo>
                <a:lnTo>
                  <a:pt x="261846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14702" y="2584219"/>
            <a:ext cx="6301105" cy="0"/>
          </a:xfrm>
          <a:custGeom>
            <a:avLst/>
            <a:gdLst/>
            <a:ahLst/>
            <a:cxnLst/>
            <a:rect l="l" t="t" r="r" b="b"/>
            <a:pathLst>
              <a:path w="6301105">
                <a:moveTo>
                  <a:pt x="0" y="0"/>
                </a:moveTo>
                <a:lnTo>
                  <a:pt x="6301048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7873" y="258421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5">
                <a:moveTo>
                  <a:pt x="0" y="0"/>
                </a:moveTo>
                <a:lnTo>
                  <a:pt x="261846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7873" y="2127019"/>
            <a:ext cx="6908165" cy="0"/>
          </a:xfrm>
          <a:custGeom>
            <a:avLst/>
            <a:gdLst/>
            <a:ahLst/>
            <a:cxnLst/>
            <a:rect l="l" t="t" r="r" b="b"/>
            <a:pathLst>
              <a:path w="6908165">
                <a:moveTo>
                  <a:pt x="0" y="0"/>
                </a:moveTo>
                <a:lnTo>
                  <a:pt x="6907877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7873" y="1673975"/>
            <a:ext cx="6908165" cy="0"/>
          </a:xfrm>
          <a:custGeom>
            <a:avLst/>
            <a:gdLst/>
            <a:ahLst/>
            <a:cxnLst/>
            <a:rect l="l" t="t" r="r" b="b"/>
            <a:pathLst>
              <a:path w="6908165">
                <a:moveTo>
                  <a:pt x="0" y="0"/>
                </a:moveTo>
                <a:lnTo>
                  <a:pt x="6907877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69719" y="2197671"/>
            <a:ext cx="345440" cy="2211705"/>
          </a:xfrm>
          <a:custGeom>
            <a:avLst/>
            <a:gdLst/>
            <a:ahLst/>
            <a:cxnLst/>
            <a:rect l="l" t="t" r="r" b="b"/>
            <a:pathLst>
              <a:path w="345439" h="2211704">
                <a:moveTo>
                  <a:pt x="344982" y="0"/>
                </a:moveTo>
                <a:lnTo>
                  <a:pt x="0" y="0"/>
                </a:lnTo>
                <a:lnTo>
                  <a:pt x="0" y="2211191"/>
                </a:lnTo>
                <a:lnTo>
                  <a:pt x="344982" y="2211191"/>
                </a:lnTo>
                <a:lnTo>
                  <a:pt x="344982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30081" y="2746311"/>
            <a:ext cx="345440" cy="1663064"/>
          </a:xfrm>
          <a:custGeom>
            <a:avLst/>
            <a:gdLst/>
            <a:ahLst/>
            <a:cxnLst/>
            <a:rect l="l" t="t" r="r" b="b"/>
            <a:pathLst>
              <a:path w="345439" h="1663064">
                <a:moveTo>
                  <a:pt x="344982" y="0"/>
                </a:moveTo>
                <a:lnTo>
                  <a:pt x="0" y="0"/>
                </a:lnTo>
                <a:lnTo>
                  <a:pt x="0" y="1662551"/>
                </a:lnTo>
                <a:lnTo>
                  <a:pt x="344982" y="1662551"/>
                </a:lnTo>
                <a:lnTo>
                  <a:pt x="344982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94608" y="2812821"/>
            <a:ext cx="345440" cy="1596390"/>
          </a:xfrm>
          <a:custGeom>
            <a:avLst/>
            <a:gdLst/>
            <a:ahLst/>
            <a:cxnLst/>
            <a:rect l="l" t="t" r="r" b="b"/>
            <a:pathLst>
              <a:path w="345439" h="1596389">
                <a:moveTo>
                  <a:pt x="344982" y="0"/>
                </a:moveTo>
                <a:lnTo>
                  <a:pt x="0" y="0"/>
                </a:lnTo>
                <a:lnTo>
                  <a:pt x="0" y="1596042"/>
                </a:lnTo>
                <a:lnTo>
                  <a:pt x="344982" y="1596042"/>
                </a:lnTo>
                <a:lnTo>
                  <a:pt x="344982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9135" y="3087141"/>
            <a:ext cx="345440" cy="1322070"/>
          </a:xfrm>
          <a:custGeom>
            <a:avLst/>
            <a:gdLst/>
            <a:ahLst/>
            <a:cxnLst/>
            <a:rect l="l" t="t" r="r" b="b"/>
            <a:pathLst>
              <a:path w="345439" h="1322070">
                <a:moveTo>
                  <a:pt x="344982" y="0"/>
                </a:moveTo>
                <a:lnTo>
                  <a:pt x="0" y="0"/>
                </a:lnTo>
                <a:lnTo>
                  <a:pt x="0" y="1321722"/>
                </a:lnTo>
                <a:lnTo>
                  <a:pt x="344982" y="1321722"/>
                </a:lnTo>
                <a:lnTo>
                  <a:pt x="344982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3662" y="3610838"/>
            <a:ext cx="345440" cy="798195"/>
          </a:xfrm>
          <a:custGeom>
            <a:avLst/>
            <a:gdLst/>
            <a:ahLst/>
            <a:cxnLst/>
            <a:rect l="l" t="t" r="r" b="b"/>
            <a:pathLst>
              <a:path w="345439" h="798195">
                <a:moveTo>
                  <a:pt x="344970" y="0"/>
                </a:moveTo>
                <a:lnTo>
                  <a:pt x="0" y="0"/>
                </a:lnTo>
                <a:lnTo>
                  <a:pt x="0" y="798024"/>
                </a:lnTo>
                <a:lnTo>
                  <a:pt x="344970" y="798024"/>
                </a:lnTo>
                <a:lnTo>
                  <a:pt x="34497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84024" y="3885161"/>
            <a:ext cx="345440" cy="523875"/>
          </a:xfrm>
          <a:custGeom>
            <a:avLst/>
            <a:gdLst/>
            <a:ahLst/>
            <a:cxnLst/>
            <a:rect l="l" t="t" r="r" b="b"/>
            <a:pathLst>
              <a:path w="345439" h="523875">
                <a:moveTo>
                  <a:pt x="344982" y="0"/>
                </a:moveTo>
                <a:lnTo>
                  <a:pt x="0" y="0"/>
                </a:lnTo>
                <a:lnTo>
                  <a:pt x="0" y="523702"/>
                </a:lnTo>
                <a:lnTo>
                  <a:pt x="344982" y="523702"/>
                </a:lnTo>
                <a:lnTo>
                  <a:pt x="344982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48551" y="4022321"/>
            <a:ext cx="345440" cy="386715"/>
          </a:xfrm>
          <a:custGeom>
            <a:avLst/>
            <a:gdLst/>
            <a:ahLst/>
            <a:cxnLst/>
            <a:rect l="l" t="t" r="r" b="b"/>
            <a:pathLst>
              <a:path w="345440" h="386714">
                <a:moveTo>
                  <a:pt x="344970" y="0"/>
                </a:moveTo>
                <a:lnTo>
                  <a:pt x="0" y="0"/>
                </a:lnTo>
                <a:lnTo>
                  <a:pt x="0" y="386542"/>
                </a:lnTo>
                <a:lnTo>
                  <a:pt x="344970" y="386542"/>
                </a:lnTo>
                <a:lnTo>
                  <a:pt x="34497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13065" y="4159480"/>
            <a:ext cx="345440" cy="249554"/>
          </a:xfrm>
          <a:custGeom>
            <a:avLst/>
            <a:gdLst/>
            <a:ahLst/>
            <a:cxnLst/>
            <a:rect l="l" t="t" r="r" b="b"/>
            <a:pathLst>
              <a:path w="345440" h="249554">
                <a:moveTo>
                  <a:pt x="344982" y="0"/>
                </a:moveTo>
                <a:lnTo>
                  <a:pt x="0" y="0"/>
                </a:lnTo>
                <a:lnTo>
                  <a:pt x="0" y="249382"/>
                </a:lnTo>
                <a:lnTo>
                  <a:pt x="344982" y="249382"/>
                </a:lnTo>
                <a:lnTo>
                  <a:pt x="344982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09077" y="1672589"/>
            <a:ext cx="0" cy="2738120"/>
          </a:xfrm>
          <a:custGeom>
            <a:avLst/>
            <a:gdLst/>
            <a:ahLst/>
            <a:cxnLst/>
            <a:rect l="l" t="t" r="r" b="b"/>
            <a:pathLst>
              <a:path h="2738120">
                <a:moveTo>
                  <a:pt x="0" y="2737741"/>
                </a:moveTo>
                <a:lnTo>
                  <a:pt x="0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70461" y="440886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07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70461" y="395582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07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0461" y="3498620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07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70461" y="3041420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07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70461" y="2584219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07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70461" y="2127019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07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0461" y="167397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07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09077" y="4410330"/>
            <a:ext cx="6908165" cy="0"/>
          </a:xfrm>
          <a:custGeom>
            <a:avLst/>
            <a:gdLst/>
            <a:ahLst/>
            <a:cxnLst/>
            <a:rect l="l" t="t" r="r" b="b"/>
            <a:pathLst>
              <a:path w="6908165">
                <a:moveTo>
                  <a:pt x="0" y="0"/>
                </a:moveTo>
                <a:lnTo>
                  <a:pt x="6907833" y="1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07873" y="4408863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5947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72398" y="4408863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5947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36918" y="4408863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5947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01449" y="4408863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5947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61809" y="4408863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5947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26340" y="4408863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5947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90860" y="4408863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5947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55391" y="4408863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5947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15752" y="4408863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5947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461342" y="4479290"/>
            <a:ext cx="55943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>
                <a:latin typeface="Arial"/>
                <a:cs typeface="Arial"/>
              </a:rPr>
              <a:t>Facebook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70955" y="4479290"/>
            <a:ext cx="4743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70">
                <a:latin typeface="Arial"/>
                <a:cs typeface="Arial"/>
              </a:rPr>
              <a:t>Y</a:t>
            </a:r>
            <a:r>
              <a:rPr sz="900" b="1">
                <a:latin typeface="Arial"/>
                <a:cs typeface="Arial"/>
              </a:rPr>
              <a:t>outube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40680" y="4479290"/>
            <a:ext cx="457834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>
                <a:latin typeface="Arial"/>
                <a:cs typeface="Arial"/>
              </a:rPr>
              <a:t>linkedin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51822" y="4479290"/>
            <a:ext cx="36830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twitter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99285" y="4479290"/>
            <a:ext cx="5911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slideshare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18372" y="4479290"/>
            <a:ext cx="29908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flickr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58151" y="4479290"/>
            <a:ext cx="33083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blogs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13703" y="4479290"/>
            <a:ext cx="31115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other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5700395" cy="3185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R="5165725" algn="ctr">
              <a:lnSpc>
                <a:spcPct val="100000"/>
              </a:lnSpc>
            </a:pPr>
            <a:r>
              <a:rPr sz="1000" spc="-5" dirty="0"/>
              <a:t>120.00%</a:t>
            </a:r>
            <a:endParaRPr sz="1000" dirty="0"/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R="5165725" algn="ctr">
              <a:lnSpc>
                <a:spcPct val="100000"/>
              </a:lnSpc>
            </a:pPr>
            <a:r>
              <a:rPr sz="1000" spc="-5" dirty="0"/>
              <a:t>100.00%</a:t>
            </a:r>
            <a:endParaRPr sz="1000" dirty="0"/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R="5095240" algn="ctr">
              <a:lnSpc>
                <a:spcPct val="100000"/>
              </a:lnSpc>
            </a:pPr>
            <a:r>
              <a:rPr sz="1000" spc="-5" dirty="0"/>
              <a:t>80.00%</a:t>
            </a:r>
            <a:endParaRPr sz="1000" dirty="0"/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R="5095240" algn="ctr">
              <a:lnSpc>
                <a:spcPct val="100000"/>
              </a:lnSpc>
            </a:pPr>
            <a:r>
              <a:rPr sz="1000" spc="-5" dirty="0"/>
              <a:t>60.00%</a:t>
            </a:r>
            <a:endParaRPr sz="1000" dirty="0"/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R="5095240" algn="ctr">
              <a:lnSpc>
                <a:spcPct val="100000"/>
              </a:lnSpc>
            </a:pPr>
            <a:r>
              <a:rPr sz="1000" spc="-5" dirty="0"/>
              <a:t>40.00%</a:t>
            </a:r>
            <a:endParaRPr sz="1000" dirty="0"/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R="5095240" algn="ctr">
              <a:lnSpc>
                <a:spcPct val="100000"/>
              </a:lnSpc>
            </a:pPr>
            <a:r>
              <a:rPr sz="1000" spc="-5" dirty="0"/>
              <a:t>20.00%</a:t>
            </a:r>
            <a:endParaRPr sz="1000" dirty="0"/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R="5024120" algn="ctr">
              <a:lnSpc>
                <a:spcPct val="100000"/>
              </a:lnSpc>
            </a:pPr>
            <a:r>
              <a:rPr sz="1000" spc="-5" dirty="0"/>
              <a:t>0.00%</a:t>
            </a:r>
            <a:endParaRPr sz="1000" dirty="0"/>
          </a:p>
        </p:txBody>
      </p:sp>
      <p:sp>
        <p:nvSpPr>
          <p:cNvPr id="60" name="object 60"/>
          <p:cNvSpPr/>
          <p:nvPr/>
        </p:nvSpPr>
        <p:spPr>
          <a:xfrm>
            <a:off x="1695450" y="1885950"/>
            <a:ext cx="182880" cy="182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57462" y="2419350"/>
            <a:ext cx="182003" cy="182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19475" y="2495550"/>
            <a:ext cx="182879" cy="182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67200" y="2781300"/>
            <a:ext cx="182879" cy="182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38737" y="3295650"/>
            <a:ext cx="182879" cy="182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92901" y="3569080"/>
            <a:ext cx="182879" cy="182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58000" y="3685616"/>
            <a:ext cx="182879" cy="182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96200" y="3867150"/>
            <a:ext cx="182879" cy="182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F9760BEA-BBD2-42FD-8EE7-D604B25F3D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69" name="Picture 68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F2C11053-8EE6-4492-A3D1-8CD344C228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00B0F0"/>
                </a:solidFill>
              </a:rPr>
              <a:t>S</a:t>
            </a:r>
            <a:r>
              <a:rPr dirty="0" smtClean="0">
                <a:solidFill>
                  <a:srgbClr val="00B0F0"/>
                </a:solidFill>
              </a:rPr>
              <a:t>ocial </a:t>
            </a:r>
            <a:r>
              <a:rPr lang="en-US" dirty="0">
                <a:solidFill>
                  <a:srgbClr val="00B0F0"/>
                </a:solidFill>
              </a:rPr>
              <a:t>M</a:t>
            </a:r>
            <a:r>
              <a:rPr dirty="0" smtClean="0">
                <a:solidFill>
                  <a:srgbClr val="00B0F0"/>
                </a:solidFill>
              </a:rPr>
              <a:t>edia </a:t>
            </a:r>
            <a:r>
              <a:rPr lang="en-US" dirty="0">
                <a:solidFill>
                  <a:srgbClr val="00B0F0"/>
                </a:solidFill>
              </a:rPr>
              <a:t>M</a:t>
            </a:r>
            <a:r>
              <a:rPr dirty="0" smtClean="0">
                <a:solidFill>
                  <a:srgbClr val="00B0F0"/>
                </a:solidFill>
              </a:rPr>
              <a:t>arketing</a:t>
            </a:r>
            <a:r>
              <a:rPr spc="-110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O</a:t>
            </a:r>
            <a:r>
              <a:rPr dirty="0" smtClean="0">
                <a:solidFill>
                  <a:srgbClr val="00B0F0"/>
                </a:solidFill>
              </a:rPr>
              <a:t>bjectives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666750"/>
            <a:ext cx="4800600" cy="1905"/>
          </a:xfrm>
          <a:custGeom>
            <a:avLst/>
            <a:gdLst/>
            <a:ahLst/>
            <a:cxnLst/>
            <a:rect l="l" t="t" r="r" b="b"/>
            <a:pathLst>
              <a:path w="4800600" h="1904">
                <a:moveTo>
                  <a:pt x="0" y="0"/>
                </a:moveTo>
                <a:lnTo>
                  <a:pt x="4800596" y="15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5940" y="2007870"/>
            <a:ext cx="3536950" cy="1680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1303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Provides the ability to quickly popularize your</a:t>
            </a:r>
            <a:r>
              <a:rPr sz="10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company’s 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Service Set and Promote</a:t>
            </a:r>
            <a:r>
              <a:rPr sz="10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ecommerce.</a:t>
            </a:r>
            <a:endParaRPr sz="1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spc="-15" dirty="0">
                <a:solidFill>
                  <a:srgbClr val="333333"/>
                </a:solidFill>
                <a:latin typeface="Arial"/>
                <a:cs typeface="Arial"/>
              </a:rPr>
              <a:t>Very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effective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and cost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efficient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Digital media</a:t>
            </a:r>
            <a:r>
              <a:rPr sz="1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tool.</a:t>
            </a:r>
            <a:endParaRPr sz="1000">
              <a:latin typeface="Arial"/>
              <a:cs typeface="Arial"/>
            </a:endParaRPr>
          </a:p>
          <a:p>
            <a:pPr marL="241300" marR="5080" indent="-228600">
              <a:lnSpc>
                <a:spcPts val="1160"/>
              </a:lnSpc>
              <a:spcBef>
                <a:spcPts val="27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Social Media Optimization spotlights your business</a:t>
            </a:r>
            <a:r>
              <a:rPr sz="10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among  </a:t>
            </a:r>
            <a:r>
              <a:rPr sz="1000" spc="-20" dirty="0">
                <a:solidFill>
                  <a:srgbClr val="333333"/>
                </a:solidFill>
                <a:latin typeface="Arial"/>
                <a:cs typeface="Arial"/>
              </a:rPr>
              <a:t>Target</a:t>
            </a:r>
            <a:r>
              <a:rPr sz="1000" spc="-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markets.</a:t>
            </a:r>
            <a:endParaRPr sz="1000">
              <a:latin typeface="Arial"/>
              <a:cs typeface="Arial"/>
            </a:endParaRPr>
          </a:p>
          <a:p>
            <a:pPr marL="241300" marR="136525" indent="-228600">
              <a:lnSpc>
                <a:spcPct val="105000"/>
              </a:lnSpc>
              <a:spcBef>
                <a:spcPts val="145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Enhances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traffic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on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Website.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Hence, Support process</a:t>
            </a:r>
            <a:r>
              <a:rPr sz="10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of  Search engine</a:t>
            </a:r>
            <a:r>
              <a:rPr sz="10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Optimization.</a:t>
            </a:r>
            <a:endParaRPr sz="1000">
              <a:latin typeface="Arial"/>
              <a:cs typeface="Arial"/>
            </a:endParaRPr>
          </a:p>
          <a:p>
            <a:pPr marL="241300" marR="300990" indent="-228600">
              <a:lnSpc>
                <a:spcPts val="1160"/>
              </a:lnSpc>
              <a:spcBef>
                <a:spcPts val="310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Supportive tool to capture feedback and</a:t>
            </a:r>
            <a:r>
              <a:rPr sz="10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testimonials.  These aid in promoting online</a:t>
            </a:r>
            <a:r>
              <a:rPr sz="10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sales.</a:t>
            </a:r>
            <a:endParaRPr sz="1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0665" algn="l"/>
                <a:tab pos="241300" algn="l"/>
              </a:tabLst>
            </a:pP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Online relationship &amp; reputation</a:t>
            </a:r>
            <a:r>
              <a:rPr sz="1000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Management.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1123950"/>
            <a:ext cx="3435057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C09D240-C0AC-447C-915B-1E2EA4B10F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71A6904B-43B8-4314-BFD5-6A9558AE4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/>
              <a:t>C</a:t>
            </a:r>
            <a:r>
              <a:rPr lang="en-US" dirty="0" smtClean="0"/>
              <a:t>ontent </a:t>
            </a:r>
            <a:r>
              <a:rPr lang="en-US" dirty="0"/>
              <a:t>C</a:t>
            </a:r>
            <a:r>
              <a:rPr lang="en-US" dirty="0" smtClean="0"/>
              <a:t>ategorization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00400" y="622936"/>
            <a:ext cx="5943600" cy="45719"/>
          </a:xfrm>
          <a:custGeom>
            <a:avLst/>
            <a:gdLst/>
            <a:ahLst/>
            <a:cxnLst/>
            <a:rect l="l" t="t" r="r" b="b"/>
            <a:pathLst>
              <a:path w="5257800" h="1904">
                <a:moveTo>
                  <a:pt x="0" y="0"/>
                </a:moveTo>
                <a:lnTo>
                  <a:pt x="5257796" y="15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1219200" y="2571750"/>
            <a:ext cx="19934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About</a:t>
            </a:r>
            <a:r>
              <a:rPr kumimoji="0" lang="en-US" sz="1200" b="0" i="0" u="none" strike="noStrike" kern="0" cap="none" spc="-1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 </a:t>
            </a:r>
            <a:r>
              <a:rPr lang="en-US" sz="1200" kern="0" dirty="0">
                <a:latin typeface="Lao UI" pitchFamily="34" charset="0"/>
                <a:cs typeface="Lao UI" pitchFamily="34" charset="0"/>
              </a:rPr>
              <a:t>the brand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o UI" pitchFamily="34" charset="0"/>
              <a:ea typeface="+mn-ea"/>
              <a:cs typeface="Lao UI" pitchFamily="34" charset="0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147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About 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the</a:t>
            </a:r>
            <a:r>
              <a:rPr kumimoji="0" lang="en-US" sz="1200" b="0" i="0" u="none" strike="noStrike" kern="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 </a:t>
            </a:r>
            <a:r>
              <a:rPr kumimoji="0" lang="en-US" sz="1200" b="0" i="0" u="none" strike="noStrike" kern="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Group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o UI" pitchFamily="34" charset="0"/>
              <a:ea typeface="+mn-ea"/>
              <a:cs typeface="Lao UI" pitchFamily="34" charset="0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About its CSR 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and</a:t>
            </a:r>
            <a:r>
              <a:rPr kumimoji="0" lang="en-US" sz="1200" b="0" i="0" u="none" strike="noStrike" kern="0" cap="none" spc="-7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Advisory</a:t>
            </a: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o UI" pitchFamily="34" charset="0"/>
              <a:ea typeface="+mn-ea"/>
              <a:cs typeface="Lao U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o UI" pitchFamily="34" charset="0"/>
              <a:ea typeface="+mn-ea"/>
              <a:cs typeface="Lao UI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307600" y="895350"/>
            <a:ext cx="1371600" cy="1600200"/>
          </a:xfrm>
          <a:prstGeom prst="downArrow">
            <a:avLst>
              <a:gd name="adj1" fmla="val 68333"/>
              <a:gd name="adj2" fmla="val 4995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About </a:t>
            </a:r>
          </a:p>
          <a:p>
            <a:pPr algn="ctr"/>
            <a:r>
              <a:rPr lang="en-US" sz="1400" dirty="0"/>
              <a:t>Company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3365000" y="895350"/>
            <a:ext cx="1371600" cy="1600200"/>
          </a:xfrm>
          <a:prstGeom prst="downArrow">
            <a:avLst>
              <a:gd name="adj1" fmla="val 68333"/>
              <a:gd name="adj2" fmla="val 4995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Features</a:t>
            </a:r>
          </a:p>
        </p:txBody>
      </p:sp>
      <p:sp>
        <p:nvSpPr>
          <p:cNvPr id="26" name="Content Placeholder 4"/>
          <p:cNvSpPr txBox="1">
            <a:spLocks/>
          </p:cNvSpPr>
          <p:nvPr/>
        </p:nvSpPr>
        <p:spPr>
          <a:xfrm>
            <a:off x="3124200" y="2571750"/>
            <a:ext cx="1993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o UI" pitchFamily="34" charset="0"/>
                <a:cs typeface="Lao UI" pitchFamily="34" charset="0"/>
              </a:rPr>
              <a:t>Company’s Sources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147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lang="en-US" sz="1200" dirty="0">
                <a:latin typeface="Lao UI" pitchFamily="34" charset="0"/>
                <a:cs typeface="Lao UI" pitchFamily="34" charset="0"/>
              </a:rPr>
              <a:t>Its development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o UI" pitchFamily="34" charset="0"/>
              <a:cs typeface="Lao UI" pitchFamily="34" charset="0"/>
            </a:endParaRP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o UI" pitchFamily="34" charset="0"/>
                <a:cs typeface="Lao UI" pitchFamily="34" charset="0"/>
              </a:rPr>
              <a:t>About its products &amp; services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lang="en-US" sz="1200" dirty="0">
                <a:latin typeface="Lao UI" pitchFamily="34" charset="0"/>
                <a:cs typeface="Lao UI" pitchFamily="34" charset="0"/>
              </a:rPr>
              <a:t>Collaborations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o UI" pitchFamily="34" charset="0"/>
              <a:cs typeface="Lao UI" pitchFamily="34" charset="0"/>
            </a:endParaRP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o UI" pitchFamily="34" charset="0"/>
              <a:ea typeface="+mn-ea"/>
              <a:cs typeface="Lao UI" pitchFamily="34" charset="0"/>
            </a:endParaRP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8542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o UI" pitchFamily="34" charset="0"/>
              <a:ea typeface="+mn-ea"/>
              <a:cs typeface="Lao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o UI" pitchFamily="34" charset="0"/>
              <a:ea typeface="+mn-ea"/>
              <a:cs typeface="Lao UI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498600" y="895350"/>
            <a:ext cx="1371600" cy="1600200"/>
          </a:xfrm>
          <a:prstGeom prst="downArrow">
            <a:avLst>
              <a:gd name="adj1" fmla="val 68333"/>
              <a:gd name="adj2" fmla="val 4995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Generic &amp; </a:t>
            </a:r>
          </a:p>
          <a:p>
            <a:pPr algn="ctr"/>
            <a:r>
              <a:rPr lang="en-US" sz="1400" dirty="0"/>
              <a:t>Updates</a:t>
            </a: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5474200" y="2571750"/>
            <a:ext cx="19934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o UI" pitchFamily="34" charset="0"/>
                <a:cs typeface="Lao UI" pitchFamily="34" charset="0"/>
              </a:rPr>
              <a:t>Motivational &amp; Inspirational Quotes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lang="en-US" sz="1200" dirty="0">
                <a:latin typeface="Lao UI" pitchFamily="34" charset="0"/>
                <a:cs typeface="Lao UI" pitchFamily="34" charset="0"/>
              </a:rPr>
              <a:t>Trending topics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o UI" pitchFamily="34" charset="0"/>
                <a:cs typeface="Lao UI" pitchFamily="34" charset="0"/>
              </a:rPr>
              <a:t>Any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ao UI" pitchFamily="34" charset="0"/>
                <a:cs typeface="Lao UI" pitchFamily="34" charset="0"/>
              </a:rPr>
              <a:t> Cause driven posts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ao UI" pitchFamily="34" charset="0"/>
                <a:cs typeface="Lao UI" pitchFamily="34" charset="0"/>
              </a:rPr>
              <a:t>Humor 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lang="en-US" sz="1200" baseline="0" dirty="0">
                <a:latin typeface="Lao UI" pitchFamily="34" charset="0"/>
                <a:cs typeface="Lao UI" pitchFamily="34" charset="0"/>
              </a:rPr>
              <a:t>Festive</a:t>
            </a:r>
            <a:r>
              <a:rPr lang="en-US" sz="1200" dirty="0">
                <a:latin typeface="Lao UI" pitchFamily="34" charset="0"/>
                <a:cs typeface="Lao UI" pitchFamily="34" charset="0"/>
              </a:rPr>
              <a:t> Posts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o UI" pitchFamily="34" charset="0"/>
                <a:cs typeface="Lao UI" pitchFamily="34" charset="0"/>
              </a:rPr>
              <a:t>Campaigns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ao UI" pitchFamily="34" charset="0"/>
                <a:cs typeface="Lao UI" pitchFamily="34" charset="0"/>
              </a:rPr>
              <a:t> 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lang="en-US" sz="1200" baseline="0" dirty="0">
                <a:latin typeface="Lao UI" pitchFamily="34" charset="0"/>
                <a:cs typeface="Lao UI" pitchFamily="34" charset="0"/>
              </a:rPr>
              <a:t>Contests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ao UI" pitchFamily="34" charset="0"/>
                <a:cs typeface="Lao UI" pitchFamily="34" charset="0"/>
              </a:rPr>
              <a:t>Social Association </a:t>
            </a: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r>
              <a:rPr lang="en-US" sz="1200" baseline="0" dirty="0">
                <a:latin typeface="Lao UI" pitchFamily="34" charset="0"/>
                <a:cs typeface="Lao UI" pitchFamily="34" charset="0"/>
              </a:rPr>
              <a:t>Latest News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o UI" pitchFamily="34" charset="0"/>
              <a:cs typeface="Lao UI" pitchFamily="34" charset="0"/>
            </a:endParaRP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o UI" pitchFamily="34" charset="0"/>
              <a:ea typeface="+mn-ea"/>
              <a:cs typeface="Lao UI" pitchFamily="34" charset="0"/>
            </a:endParaRPr>
          </a:p>
          <a:p>
            <a:pPr marL="184785" marR="0" lvl="0" indent="-172085" algn="l" defTabSz="914400" rtl="0" eaLnBrk="1" fontAlgn="auto" latinLnBrk="0" hangingPunct="1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85420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o UI" pitchFamily="34" charset="0"/>
              <a:ea typeface="+mn-ea"/>
              <a:cs typeface="Lao U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o UI" pitchFamily="34" charset="0"/>
              <a:ea typeface="+mn-ea"/>
              <a:cs typeface="Lao UI" pitchFamily="34" charset="0"/>
            </a:endParaRP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010F25EC-5466-4CF2-84BE-169077E67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/>
              <a:t>P</a:t>
            </a:r>
            <a:r>
              <a:rPr lang="en-US" dirty="0" smtClean="0"/>
              <a:t>ost </a:t>
            </a:r>
            <a:r>
              <a:rPr lang="en-US" dirty="0"/>
              <a:t>C</a:t>
            </a:r>
            <a:r>
              <a:rPr lang="en-US" dirty="0" smtClean="0"/>
              <a:t>ategorization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00400" y="622936"/>
            <a:ext cx="5943600" cy="45719"/>
          </a:xfrm>
          <a:custGeom>
            <a:avLst/>
            <a:gdLst/>
            <a:ahLst/>
            <a:cxnLst/>
            <a:rect l="l" t="t" r="r" b="b"/>
            <a:pathLst>
              <a:path w="5257800" h="1904">
                <a:moveTo>
                  <a:pt x="0" y="0"/>
                </a:moveTo>
                <a:lnTo>
                  <a:pt x="5257796" y="15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lowchart: Off-page Connector 12"/>
          <p:cNvSpPr/>
          <p:nvPr/>
        </p:nvSpPr>
        <p:spPr>
          <a:xfrm>
            <a:off x="838200" y="895350"/>
            <a:ext cx="1295400" cy="12192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Simple text posts</a:t>
            </a:r>
          </a:p>
        </p:txBody>
      </p:sp>
      <p:sp>
        <p:nvSpPr>
          <p:cNvPr id="14" name="Flowchart: Off-page Connector 13"/>
          <p:cNvSpPr/>
          <p:nvPr/>
        </p:nvSpPr>
        <p:spPr>
          <a:xfrm>
            <a:off x="2286000" y="895350"/>
            <a:ext cx="1295400" cy="12192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Case Study</a:t>
            </a:r>
          </a:p>
        </p:txBody>
      </p:sp>
      <p:sp>
        <p:nvSpPr>
          <p:cNvPr id="15" name="Flowchart: Off-page Connector 14"/>
          <p:cNvSpPr/>
          <p:nvPr/>
        </p:nvSpPr>
        <p:spPr>
          <a:xfrm>
            <a:off x="3733800" y="895350"/>
            <a:ext cx="1295400" cy="12192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Awareness</a:t>
            </a:r>
          </a:p>
          <a:p>
            <a:pPr algn="ctr"/>
            <a:r>
              <a:rPr lang="en-US" sz="1600" dirty="0"/>
              <a:t>Posts</a:t>
            </a:r>
          </a:p>
        </p:txBody>
      </p:sp>
      <p:sp>
        <p:nvSpPr>
          <p:cNvPr id="16" name="Flowchart: Off-page Connector 15"/>
          <p:cNvSpPr/>
          <p:nvPr/>
        </p:nvSpPr>
        <p:spPr>
          <a:xfrm>
            <a:off x="5181600" y="895350"/>
            <a:ext cx="1295400" cy="12192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Video Posts</a:t>
            </a:r>
          </a:p>
        </p:txBody>
      </p:sp>
      <p:sp>
        <p:nvSpPr>
          <p:cNvPr id="17" name="Flowchart: Off-page Connector 16"/>
          <p:cNvSpPr/>
          <p:nvPr/>
        </p:nvSpPr>
        <p:spPr>
          <a:xfrm>
            <a:off x="1600200" y="2190750"/>
            <a:ext cx="1295400" cy="12192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Fact based post</a:t>
            </a:r>
          </a:p>
        </p:txBody>
      </p:sp>
      <p:sp>
        <p:nvSpPr>
          <p:cNvPr id="18" name="Flowchart: Off-page Connector 17"/>
          <p:cNvSpPr/>
          <p:nvPr/>
        </p:nvSpPr>
        <p:spPr>
          <a:xfrm>
            <a:off x="3048000" y="2190750"/>
            <a:ext cx="1295400" cy="12192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Infographics</a:t>
            </a:r>
          </a:p>
        </p:txBody>
      </p:sp>
      <p:sp>
        <p:nvSpPr>
          <p:cNvPr id="19" name="Flowchart: Off-page Connector 18"/>
          <p:cNvSpPr/>
          <p:nvPr/>
        </p:nvSpPr>
        <p:spPr>
          <a:xfrm>
            <a:off x="6629400" y="895350"/>
            <a:ext cx="1295400" cy="12192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Blogs</a:t>
            </a:r>
          </a:p>
        </p:txBody>
      </p:sp>
      <p:sp>
        <p:nvSpPr>
          <p:cNvPr id="20" name="Flowchart: Off-page Connector 19"/>
          <p:cNvSpPr/>
          <p:nvPr/>
        </p:nvSpPr>
        <p:spPr>
          <a:xfrm>
            <a:off x="5943600" y="2190750"/>
            <a:ext cx="1295400" cy="12192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Series</a:t>
            </a:r>
          </a:p>
        </p:txBody>
      </p:sp>
      <p:sp>
        <p:nvSpPr>
          <p:cNvPr id="21" name="Flowchart: Off-page Connector 20"/>
          <p:cNvSpPr/>
          <p:nvPr/>
        </p:nvSpPr>
        <p:spPr>
          <a:xfrm>
            <a:off x="4495800" y="2190750"/>
            <a:ext cx="1295400" cy="12192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Gif Posts</a:t>
            </a:r>
          </a:p>
        </p:txBody>
      </p:sp>
      <p:sp>
        <p:nvSpPr>
          <p:cNvPr id="22" name="Flowchart: Off-page Connector 21"/>
          <p:cNvSpPr/>
          <p:nvPr/>
        </p:nvSpPr>
        <p:spPr>
          <a:xfrm>
            <a:off x="3810000" y="3486150"/>
            <a:ext cx="1295400" cy="12192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List Posts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3CAE2BD-E004-4362-B8B4-F90C370C93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24" name="Picture 23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9C4618AA-DE98-4650-91C1-354C270A7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00B0F0"/>
                </a:solidFill>
              </a:rPr>
              <a:t>S</a:t>
            </a:r>
            <a:r>
              <a:rPr dirty="0" smtClean="0">
                <a:solidFill>
                  <a:srgbClr val="00B0F0"/>
                </a:solidFill>
              </a:rPr>
              <a:t>ocial </a:t>
            </a:r>
            <a:r>
              <a:rPr lang="en-US" dirty="0">
                <a:solidFill>
                  <a:srgbClr val="00B0F0"/>
                </a:solidFill>
              </a:rPr>
              <a:t>M</a:t>
            </a:r>
            <a:r>
              <a:rPr dirty="0" smtClean="0">
                <a:solidFill>
                  <a:srgbClr val="00B0F0"/>
                </a:solidFill>
              </a:rPr>
              <a:t>edia </a:t>
            </a:r>
            <a:r>
              <a:rPr lang="en-US" dirty="0">
                <a:solidFill>
                  <a:srgbClr val="00B0F0"/>
                </a:solidFill>
              </a:rPr>
              <a:t>M</a:t>
            </a:r>
            <a:r>
              <a:rPr dirty="0" smtClean="0">
                <a:solidFill>
                  <a:srgbClr val="00B0F0"/>
                </a:solidFill>
              </a:rPr>
              <a:t>arketing</a:t>
            </a:r>
            <a:r>
              <a:rPr spc="-110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dirty="0" smtClean="0">
                <a:solidFill>
                  <a:srgbClr val="00B0F0"/>
                </a:solidFill>
              </a:rPr>
              <a:t>latforms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666750"/>
            <a:ext cx="4800600" cy="1905"/>
          </a:xfrm>
          <a:custGeom>
            <a:avLst/>
            <a:gdLst/>
            <a:ahLst/>
            <a:cxnLst/>
            <a:rect l="l" t="t" r="r" b="b"/>
            <a:pathLst>
              <a:path w="4800600" h="1904">
                <a:moveTo>
                  <a:pt x="0" y="0"/>
                </a:moveTo>
                <a:lnTo>
                  <a:pt x="4800596" y="15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lded Corner 6"/>
          <p:cNvSpPr/>
          <p:nvPr/>
        </p:nvSpPr>
        <p:spPr>
          <a:xfrm>
            <a:off x="1143000" y="830262"/>
            <a:ext cx="1981200" cy="1752600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Facebook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3276600" y="830262"/>
            <a:ext cx="1981200" cy="1752600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Twitter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5410200" y="830262"/>
            <a:ext cx="1981200" cy="1752600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LinkedIn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1828800" y="3040062"/>
            <a:ext cx="1981200" cy="1752600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Youtube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4191000" y="3040062"/>
            <a:ext cx="1981200" cy="1752600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Instagram</a:t>
            </a:r>
            <a:endParaRPr lang="en-US" b="1" dirty="0"/>
          </a:p>
        </p:txBody>
      </p:sp>
      <p:pic>
        <p:nvPicPr>
          <p:cNvPr id="12" name="Picture 2" descr="C:\Users\Shivangi\Desktop\F_ic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49760"/>
            <a:ext cx="381000" cy="356902"/>
          </a:xfrm>
          <a:prstGeom prst="rect">
            <a:avLst/>
          </a:prstGeom>
          <a:noFill/>
        </p:spPr>
      </p:pic>
      <p:pic>
        <p:nvPicPr>
          <p:cNvPr id="13" name="Picture 3" descr="C:\Users\Shivangi\Desktop\YouTub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183062"/>
            <a:ext cx="834189" cy="685227"/>
          </a:xfrm>
          <a:prstGeom prst="rect">
            <a:avLst/>
          </a:prstGeom>
          <a:noFill/>
        </p:spPr>
      </p:pic>
      <p:pic>
        <p:nvPicPr>
          <p:cNvPr id="14" name="Picture 4" descr="C:\Users\Shivangi\Desktop\twitter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125662"/>
            <a:ext cx="381000" cy="381000"/>
          </a:xfrm>
          <a:prstGeom prst="rect">
            <a:avLst/>
          </a:prstGeom>
          <a:noFill/>
        </p:spPr>
      </p:pic>
      <p:pic>
        <p:nvPicPr>
          <p:cNvPr id="15" name="Picture 5" descr="C:\Users\Shivangi\Desktop\LinkedIn_logo_initial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125662"/>
            <a:ext cx="381000" cy="342421"/>
          </a:xfrm>
          <a:prstGeom prst="rect">
            <a:avLst/>
          </a:prstGeom>
          <a:noFill/>
        </p:spPr>
      </p:pic>
      <p:pic>
        <p:nvPicPr>
          <p:cNvPr id="2050" name="Picture 2" descr="C:\Users\Shivangi\Desktop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4324350"/>
            <a:ext cx="381000" cy="38100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1D45D6-90E8-4B4C-BC45-85900B9ABD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19" name="Picture 18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0912ADBB-C7AF-49C1-8A45-FA48518E53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230629"/>
            <a:ext cx="79375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•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•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•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•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•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•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239" y="1224594"/>
            <a:ext cx="4611370" cy="995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70455">
              <a:lnSpc>
                <a:spcPct val="103299"/>
              </a:lnSpc>
            </a:pP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A 360 degree </a:t>
            </a:r>
            <a:r>
              <a:rPr lang="en-US" sz="1200" dirty="0">
                <a:solidFill>
                  <a:srgbClr val="424242"/>
                </a:solidFill>
                <a:latin typeface="Arial"/>
                <a:cs typeface="Arial"/>
              </a:rPr>
              <a:t>digital</a:t>
            </a:r>
            <a:r>
              <a:rPr sz="1200" spc="-1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agency  </a:t>
            </a:r>
            <a:r>
              <a:rPr sz="120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424242"/>
                </a:solidFill>
                <a:latin typeface="Arial"/>
                <a:cs typeface="Arial"/>
              </a:rPr>
              <a:t> One Stop Shop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Highly experienced in servicing clients across ALL industry</a:t>
            </a:r>
            <a:r>
              <a:rPr sz="1200" spc="-21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verticals.  Penetrative and Strong Media buying and</a:t>
            </a:r>
            <a:r>
              <a:rPr sz="1200" spc="-10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Procurements.</a:t>
            </a:r>
            <a:endParaRPr sz="1200" dirty="0">
              <a:latin typeface="Arial"/>
              <a:cs typeface="Arial"/>
            </a:endParaRPr>
          </a:p>
          <a:p>
            <a:pPr marL="12700" marR="523240">
              <a:lnSpc>
                <a:spcPct val="111100"/>
              </a:lnSpc>
            </a:pPr>
            <a:r>
              <a:rPr sz="1200" spc="-20" dirty="0">
                <a:solidFill>
                  <a:srgbClr val="424242"/>
                </a:solidFill>
                <a:latin typeface="Arial"/>
                <a:cs typeface="Arial"/>
              </a:rPr>
              <a:t>Young, </a:t>
            </a:r>
            <a:r>
              <a:rPr sz="1200" dirty="0">
                <a:solidFill>
                  <a:srgbClr val="424242"/>
                </a:solidFill>
                <a:latin typeface="Arial"/>
                <a:cs typeface="Arial"/>
              </a:rPr>
              <a:t>passionate and motivated team </a:t>
            </a:r>
            <a:endParaRPr lang="en-US" sz="1200" dirty="0">
              <a:solidFill>
                <a:srgbClr val="424242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718" y="4065270"/>
            <a:ext cx="1518920" cy="529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40"/>
              </a:lnSpc>
            </a:pPr>
            <a:r>
              <a:rPr sz="900" b="1" spc="-15" dirty="0">
                <a:solidFill>
                  <a:srgbClr val="FF0000"/>
                </a:solidFill>
                <a:latin typeface="Arial"/>
                <a:cs typeface="Arial"/>
              </a:rPr>
              <a:t>INNOVATIVE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dirty="0">
                <a:latin typeface="Arial"/>
                <a:cs typeface="Arial"/>
              </a:rPr>
              <a:t>At </a:t>
            </a:r>
            <a:r>
              <a:rPr lang="en-US" sz="900" dirty="0">
                <a:latin typeface="Arial"/>
                <a:cs typeface="Arial"/>
              </a:rPr>
              <a:t>Digi Culture</a:t>
            </a:r>
            <a:r>
              <a:rPr sz="900" dirty="0">
                <a:latin typeface="Arial"/>
                <a:cs typeface="Arial"/>
              </a:rPr>
              <a:t> we just</a:t>
            </a:r>
            <a:r>
              <a:rPr sz="900" spc="-1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not</a:t>
            </a:r>
          </a:p>
          <a:p>
            <a:pPr marL="12065" marR="5080" algn="ctr">
              <a:lnSpc>
                <a:spcPct val="101899"/>
              </a:lnSpc>
            </a:pPr>
            <a:r>
              <a:rPr sz="900" dirty="0">
                <a:latin typeface="Arial"/>
                <a:cs typeface="Arial"/>
              </a:rPr>
              <a:t>make paper planes,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make  them</a:t>
            </a:r>
            <a:r>
              <a:rPr sz="900" spc="-9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fly.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7450" y="4065270"/>
            <a:ext cx="1904364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130" algn="ctr">
              <a:lnSpc>
                <a:spcPts val="1040"/>
              </a:lnSpc>
            </a:pPr>
            <a:r>
              <a:rPr sz="900" b="1" spc="-10" dirty="0">
                <a:solidFill>
                  <a:srgbClr val="00B0F0"/>
                </a:solidFill>
                <a:latin typeface="Arial"/>
                <a:cs typeface="Arial"/>
              </a:rPr>
              <a:t>EXPERIMENTAL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-10" dirty="0">
                <a:latin typeface="Arial"/>
                <a:cs typeface="Arial"/>
              </a:rPr>
              <a:t>We </a:t>
            </a:r>
            <a:r>
              <a:rPr sz="900" dirty="0">
                <a:latin typeface="Arial"/>
                <a:cs typeface="Arial"/>
              </a:rPr>
              <a:t>believe that every strategy</a:t>
            </a:r>
            <a:r>
              <a:rPr sz="900" spc="-9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needs</a:t>
            </a:r>
            <a:endParaRPr sz="900">
              <a:latin typeface="Arial"/>
              <a:cs typeface="Arial"/>
            </a:endParaRPr>
          </a:p>
          <a:p>
            <a:pPr marL="87630" marR="111760" algn="ctr">
              <a:lnSpc>
                <a:spcPct val="101899"/>
              </a:lnSpc>
            </a:pPr>
            <a:r>
              <a:rPr sz="900" dirty="0">
                <a:latin typeface="Arial"/>
                <a:cs typeface="Arial"/>
              </a:rPr>
              <a:t>testing, using out Digital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tools,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  make sure to deliver the</a:t>
            </a:r>
            <a:r>
              <a:rPr sz="900" spc="-10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best.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1543" y="4065270"/>
            <a:ext cx="1410970" cy="529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40"/>
              </a:lnSpc>
            </a:pPr>
            <a:r>
              <a:rPr sz="900" b="1" dirty="0">
                <a:solidFill>
                  <a:srgbClr val="FFC000"/>
                </a:solidFill>
                <a:latin typeface="Arial"/>
                <a:cs typeface="Arial"/>
              </a:rPr>
              <a:t>PERFECT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dirty="0">
                <a:latin typeface="Arial"/>
                <a:cs typeface="Arial"/>
              </a:rPr>
              <a:t>At </a:t>
            </a:r>
            <a:r>
              <a:rPr lang="en-US" sz="900" dirty="0">
                <a:latin typeface="Arial"/>
                <a:cs typeface="Arial"/>
              </a:rPr>
              <a:t>Digi Culture </a:t>
            </a:r>
            <a:r>
              <a:rPr sz="900" spc="-1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we</a:t>
            </a:r>
          </a:p>
          <a:p>
            <a:pPr marL="12700" marR="5080" algn="ctr">
              <a:lnSpc>
                <a:spcPct val="101899"/>
              </a:lnSpc>
            </a:pPr>
            <a:r>
              <a:rPr sz="900" dirty="0">
                <a:latin typeface="Arial"/>
                <a:cs typeface="Arial"/>
              </a:rPr>
              <a:t>love to deliver to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our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clients  in a Perfect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manner.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2400" y="3409951"/>
            <a:ext cx="381000" cy="541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05600" y="3486150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1450" y="3556000"/>
            <a:ext cx="539750" cy="436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6400" y="514350"/>
            <a:ext cx="7467600" cy="78105"/>
          </a:xfrm>
          <a:custGeom>
            <a:avLst/>
            <a:gdLst/>
            <a:ahLst/>
            <a:cxnLst/>
            <a:rect l="l" t="t" r="r" b="b"/>
            <a:pathLst>
              <a:path w="7467600" h="78104">
                <a:moveTo>
                  <a:pt x="0" y="0"/>
                </a:moveTo>
                <a:lnTo>
                  <a:pt x="7467594" y="777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96265" y="357352"/>
            <a:ext cx="9779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/>
              <a:t>A</a:t>
            </a:r>
            <a:r>
              <a:rPr sz="1600" dirty="0" smtClean="0"/>
              <a:t>bout</a:t>
            </a:r>
            <a:r>
              <a:rPr lang="en-US" sz="1600" spc="-100" dirty="0"/>
              <a:t> </a:t>
            </a:r>
            <a:r>
              <a:rPr sz="1600" dirty="0" smtClean="0"/>
              <a:t>us</a:t>
            </a:r>
            <a:endParaRPr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5DBD5F3-B1E7-4674-9C05-3786F7B11A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17" name="Picture 16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0B161D79-E948-44FC-9BC5-C7B73F3C98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270B1E76-0BC4-4ADA-B45F-031E38F15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69449"/>
              </p:ext>
            </p:extLst>
          </p:nvPr>
        </p:nvGraphicFramePr>
        <p:xfrm>
          <a:off x="914400" y="666750"/>
          <a:ext cx="7696200" cy="416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60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80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08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4500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+mn-lt"/>
                          <a:cs typeface="Lao UI" pitchFamily="34" charset="0"/>
                        </a:rPr>
                        <a:t>Platform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+mn-lt"/>
                          <a:cs typeface="Lao UI" pitchFamily="34" charset="0"/>
                        </a:rPr>
                        <a:t>Activities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+mn-lt"/>
                          <a:cs typeface="Lao UI" pitchFamily="34" charset="0"/>
                        </a:rPr>
                        <a:t>Objective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+mn-lt"/>
                          <a:cs typeface="Lao UI" pitchFamily="34" charset="0"/>
                        </a:rPr>
                        <a:t>Monthly posting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583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Facebook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654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257810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Creating Content &amp;</a:t>
                      </a:r>
                      <a:r>
                        <a:rPr lang="en-US" sz="1050" spc="-14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Graphics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  <a:p>
                      <a:pPr marL="256540" indent="-1714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>
                          <a:tab pos="257810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Posting &amp;</a:t>
                      </a:r>
                      <a:r>
                        <a:rPr lang="en-US" sz="1050" spc="-9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Moderation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  <a:p>
                      <a:pPr marL="256540" indent="-1714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>
                          <a:tab pos="257810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Partner </a:t>
                      </a:r>
                      <a:r>
                        <a:rPr lang="en-US" sz="1050" spc="-1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Video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Content</a:t>
                      </a:r>
                      <a:r>
                        <a:rPr lang="en-US" sz="1050" spc="-6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Moderation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  <a:p>
                      <a:pPr marL="256540" indent="-1714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>
                          <a:tab pos="257810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Response </a:t>
                      </a:r>
                      <a:r>
                        <a:rPr lang="en-US" sz="1050" spc="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to</a:t>
                      </a:r>
                      <a:r>
                        <a:rPr lang="en-US" sz="1050" spc="-13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Queries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Social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Presence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Engaging audience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As per the decided plan</a:t>
                      </a:r>
                    </a:p>
                    <a:p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0297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Twitter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6540" marR="501650" indent="-171450" algn="l">
                        <a:lnSpc>
                          <a:spcPct val="125000"/>
                        </a:lnSpc>
                        <a:spcBef>
                          <a:spcPts val="1280"/>
                        </a:spcBef>
                        <a:buFont typeface="Arial" panose="020B0604020202020204" pitchFamily="34" charset="0"/>
                        <a:buChar char="•"/>
                        <a:tabLst>
                          <a:tab pos="257810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Creating &amp;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Maintaining Official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Twitter 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Profile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  <a:p>
                      <a:pPr marL="256540" indent="-1714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>
                          <a:tab pos="257810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Reposting FB posts &amp;</a:t>
                      </a:r>
                      <a:r>
                        <a:rPr lang="en-US" sz="1050" spc="-1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</a:t>
                      </a:r>
                      <a:r>
                        <a:rPr lang="en-US" sz="1050" spc="-1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Videos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Social Presence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As per the decided plan</a:t>
                      </a:r>
                    </a:p>
                    <a:p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4858">
                <a:tc>
                  <a:txBody>
                    <a:bodyPr/>
                    <a:lstStyle/>
                    <a:p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Youtube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6540" marR="212725" indent="-171450" algn="l">
                        <a:lnSpc>
                          <a:spcPct val="125000"/>
                        </a:lnSpc>
                        <a:spcBef>
                          <a:spcPts val="869"/>
                        </a:spcBef>
                        <a:buFont typeface="Arial" panose="020B0604020202020204" pitchFamily="34" charset="0"/>
                        <a:buChar char="•"/>
                        <a:tabLst>
                          <a:tab pos="257810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Creating &amp; </a:t>
                      </a:r>
                      <a:r>
                        <a:rPr lang="en-US" sz="1050" spc="-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Maintaining Official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YouTube  Account</a:t>
                      </a:r>
                    </a:p>
                    <a:p>
                      <a:pPr marL="256540" marR="212725" indent="-171450" algn="l">
                        <a:lnSpc>
                          <a:spcPct val="125000"/>
                        </a:lnSpc>
                        <a:spcBef>
                          <a:spcPts val="869"/>
                        </a:spcBef>
                        <a:buFont typeface="Arial" panose="020B0604020202020204" pitchFamily="34" charset="0"/>
                        <a:buChar char="•"/>
                        <a:tabLst>
                          <a:tab pos="257810" algn="l"/>
                        </a:tabLst>
                      </a:pPr>
                      <a:r>
                        <a:rPr lang="en-US" sz="1050" spc="-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Adding all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available videos with</a:t>
                      </a:r>
                      <a:r>
                        <a:rPr lang="en-US" sz="1050" spc="-165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full details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Social Presence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Video Reach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As per the decided plan</a:t>
                      </a:r>
                    </a:p>
                    <a:p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08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LinkedIn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 Maintaining company profile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 Inviting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similar professional individuals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 Posting &amp; Moderation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Brand Building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As per the decided plan</a:t>
                      </a:r>
                    </a:p>
                    <a:p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8224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Blog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 Sharing information about company’s work &amp; profile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 Any other latest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new or update related to organization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Providing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 information</a:t>
                      </a:r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+mn-lt"/>
                          <a:cs typeface="Lao UI" pitchFamily="34" charset="0"/>
                        </a:rPr>
                        <a:t>As per the decided plan</a:t>
                      </a:r>
                    </a:p>
                    <a:p>
                      <a:endParaRPr lang="en-US" sz="1050" dirty="0">
                        <a:solidFill>
                          <a:schemeClr val="tx1"/>
                        </a:solidFill>
                        <a:latin typeface="+mn-lt"/>
                        <a:cs typeface="Lao U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="" xmlns:a16="http://schemas.microsoft.com/office/drawing/2014/main" id="{A9533B28-AE92-4E66-B188-4D6CF4A588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1481" y="361950"/>
            <a:ext cx="8072119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W</a:t>
            </a:r>
            <a:r>
              <a:rPr lang="en-US" dirty="0" smtClean="0">
                <a:solidFill>
                  <a:schemeClr val="accent6"/>
                </a:solidFill>
              </a:rPr>
              <a:t>orkflow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989088BE-6FAF-47EB-925A-F0961F1E716E}"/>
              </a:ext>
            </a:extLst>
          </p:cNvPr>
          <p:cNvSpPr/>
          <p:nvPr/>
        </p:nvSpPr>
        <p:spPr>
          <a:xfrm>
            <a:off x="2759482" y="530860"/>
            <a:ext cx="6389599" cy="1905"/>
          </a:xfrm>
          <a:custGeom>
            <a:avLst/>
            <a:gdLst/>
            <a:ahLst/>
            <a:cxnLst/>
            <a:rect l="l" t="t" r="r" b="b"/>
            <a:pathLst>
              <a:path w="4800600" h="1904">
                <a:moveTo>
                  <a:pt x="0" y="0"/>
                </a:moveTo>
                <a:lnTo>
                  <a:pt x="4800596" y="15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18E180-9836-40B4-9A49-A55EB31DD8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67"/>
          <a:stretch/>
        </p:blipFill>
        <p:spPr>
          <a:xfrm>
            <a:off x="0" y="4857750"/>
            <a:ext cx="8639259" cy="289744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03259F66-4257-4A4E-8B43-5F3FB10B1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03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9796" y="2007870"/>
            <a:ext cx="19450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5" dirty="0">
                <a:solidFill>
                  <a:srgbClr val="000000"/>
                </a:solidFill>
              </a:rPr>
              <a:t>T</a:t>
            </a:r>
            <a:r>
              <a:rPr sz="2800" spc="-5" dirty="0" smtClean="0">
                <a:solidFill>
                  <a:srgbClr val="000000"/>
                </a:solidFill>
              </a:rPr>
              <a:t>hank</a:t>
            </a:r>
            <a:r>
              <a:rPr sz="2800" spc="-75" dirty="0" smtClean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you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2514600" y="2647950"/>
            <a:ext cx="3733800" cy="1905"/>
          </a:xfrm>
          <a:custGeom>
            <a:avLst/>
            <a:gdLst/>
            <a:ahLst/>
            <a:cxnLst/>
            <a:rect l="l" t="t" r="r" b="b"/>
            <a:pathLst>
              <a:path w="3733800" h="1905">
                <a:moveTo>
                  <a:pt x="0" y="0"/>
                </a:moveTo>
                <a:lnTo>
                  <a:pt x="3733797" y="1588"/>
                </a:lnTo>
              </a:path>
            </a:pathLst>
          </a:custGeom>
          <a:ln w="9524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98ACB6-CFE7-4DCF-B822-4C9007C14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42C68034-E44C-430A-BCBF-2C5B37B06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47A032"/>
                </a:solidFill>
              </a:rPr>
              <a:t>F</a:t>
            </a:r>
            <a:r>
              <a:rPr dirty="0" smtClean="0">
                <a:solidFill>
                  <a:srgbClr val="47A032"/>
                </a:solidFill>
              </a:rPr>
              <a:t>ew </a:t>
            </a:r>
            <a:r>
              <a:rPr dirty="0">
                <a:solidFill>
                  <a:srgbClr val="47A032"/>
                </a:solidFill>
              </a:rPr>
              <a:t>of our</a:t>
            </a:r>
            <a:r>
              <a:rPr spc="-105" dirty="0">
                <a:solidFill>
                  <a:srgbClr val="47A032"/>
                </a:solidFill>
              </a:rPr>
              <a:t> </a:t>
            </a:r>
            <a:r>
              <a:rPr lang="en-US" dirty="0">
                <a:solidFill>
                  <a:srgbClr val="47A032"/>
                </a:solidFill>
              </a:rPr>
              <a:t>C</a:t>
            </a:r>
            <a:r>
              <a:rPr dirty="0" smtClean="0">
                <a:solidFill>
                  <a:srgbClr val="47A032"/>
                </a:solidFill>
              </a:rPr>
              <a:t>lients</a:t>
            </a:r>
            <a:endParaRPr dirty="0">
              <a:solidFill>
                <a:srgbClr val="47A032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67000" y="666750"/>
            <a:ext cx="6477000" cy="1905"/>
          </a:xfrm>
          <a:custGeom>
            <a:avLst/>
            <a:gdLst/>
            <a:ahLst/>
            <a:cxnLst/>
            <a:rect l="l" t="t" r="r" b="b"/>
            <a:pathLst>
              <a:path w="6477000" h="1904">
                <a:moveTo>
                  <a:pt x="0" y="0"/>
                </a:moveTo>
                <a:lnTo>
                  <a:pt x="6476995" y="15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Rectangle 72"/>
          <p:cNvSpPr/>
          <p:nvPr/>
        </p:nvSpPr>
        <p:spPr>
          <a:xfrm>
            <a:off x="1295400" y="880602"/>
            <a:ext cx="1143000" cy="70054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200400" y="880602"/>
            <a:ext cx="1143000" cy="70054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105400" y="880602"/>
            <a:ext cx="1143000" cy="70054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010400" y="880602"/>
            <a:ext cx="1143000" cy="70054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AAE35BF0-8E11-4F79-ACAA-C36B74E85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18" y="1086835"/>
            <a:ext cx="1063542" cy="2728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DFF9482-E592-49FE-8196-0E5EE2234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004" y="1086835"/>
            <a:ext cx="965791" cy="2781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AF198D0-D373-4E30-9AC3-D844003F9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06"/>
          <a:stretch/>
        </p:blipFill>
        <p:spPr>
          <a:xfrm>
            <a:off x="5334000" y="910522"/>
            <a:ext cx="740636" cy="649364"/>
          </a:xfrm>
          <a:prstGeom prst="rect">
            <a:avLst/>
          </a:prstGeom>
        </p:spPr>
      </p:pic>
      <p:pic>
        <p:nvPicPr>
          <p:cNvPr id="1026" name="Picture 2" descr="https://lh3.googleusercontent.com/h4dPx83JI8PhpoGFl8H4cD2_LVJOWIyFP-Y2QfjbjJ0o9ENnMyY3UG3WvPBuoFELi9vXIDmUAcAK-uX6cxocMzJDu_ZLQ4yb7EwRX-GXnitXN5PqeL4a2GDT07ircDJ_hTpyrwbX4Ak">
            <a:extLst>
              <a:ext uri="{FF2B5EF4-FFF2-40B4-BE49-F238E27FC236}">
                <a16:creationId xmlns="" xmlns:a16="http://schemas.microsoft.com/office/drawing/2014/main" id="{5994B8C2-40EA-43F9-99F3-2DBE421C7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1" b="26167"/>
          <a:stretch/>
        </p:blipFill>
        <p:spPr bwMode="auto">
          <a:xfrm>
            <a:off x="7051823" y="964876"/>
            <a:ext cx="1060154" cy="5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F31F3B00-7486-4177-9B78-3174422F9686}"/>
              </a:ext>
            </a:extLst>
          </p:cNvPr>
          <p:cNvSpPr/>
          <p:nvPr/>
        </p:nvSpPr>
        <p:spPr>
          <a:xfrm>
            <a:off x="2680291" y="2221476"/>
            <a:ext cx="1143000" cy="70054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831527E-E7AC-4F53-840A-5A62BD5C2262}"/>
              </a:ext>
            </a:extLst>
          </p:cNvPr>
          <p:cNvSpPr/>
          <p:nvPr/>
        </p:nvSpPr>
        <p:spPr>
          <a:xfrm>
            <a:off x="4876800" y="2221476"/>
            <a:ext cx="1143000" cy="70054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4" descr="https://lh4.googleusercontent.com/_Olc1TbidIwjGooPQ8KlmdmYr3nX7gF0FFoMyh3Yp4uB_Y2pPOKCPVx7QJVn2tp4HUPfuHaFnSyZsZgKIQDVLP4LWtA6jKUwWbykj1pB8o6m2QD-NDqLNEkT8CtoPIzZ8GLDyt_lQbM">
            <a:extLst>
              <a:ext uri="{FF2B5EF4-FFF2-40B4-BE49-F238E27FC236}">
                <a16:creationId xmlns="" xmlns:a16="http://schemas.microsoft.com/office/drawing/2014/main" id="{A2BAB926-9959-4019-A810-62827D12F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b="36460"/>
          <a:stretch/>
        </p:blipFill>
        <p:spPr bwMode="auto">
          <a:xfrm>
            <a:off x="2688264" y="2437709"/>
            <a:ext cx="1119520" cy="3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2544C1-F2D7-407E-B9FF-E38D146E82E4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4162379-D03F-4992-B585-07B976B8EF4A}"/>
              </a:ext>
            </a:extLst>
          </p:cNvPr>
          <p:cNvSpPr/>
          <p:nvPr/>
        </p:nvSpPr>
        <p:spPr>
          <a:xfrm>
            <a:off x="4453216" y="2387084"/>
            <a:ext cx="95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030" name="Picture 6" descr="https://lh3.googleusercontent.com/1bVlIBzFch6aGMlW_kNmnuTPosUGG6ngCrPShqaWwWXcffMAykBatqp4S7NxSVP9By-kQTgw9n4GdCSXMDFtoEXWMOqehcHtijVWFZ0XGX_6AcCUiYyYSiRfwg15f6Q6XxS7mn97PDw">
            <a:extLst>
              <a:ext uri="{FF2B5EF4-FFF2-40B4-BE49-F238E27FC236}">
                <a16:creationId xmlns="" xmlns:a16="http://schemas.microsoft.com/office/drawing/2014/main" id="{27FE6E56-8B3A-49ED-986A-033208B7C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0" b="29200"/>
          <a:stretch/>
        </p:blipFill>
        <p:spPr bwMode="auto">
          <a:xfrm>
            <a:off x="4944917" y="2362342"/>
            <a:ext cx="1006766" cy="4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139924B-D8F3-4D2A-A8EC-463C86B5B3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19" name="Picture 18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EE250030-3EDE-4C77-8700-DF3174FC14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E2E419-3C12-48B9-9624-8A2A2586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6255"/>
            <a:ext cx="8072119" cy="285115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of our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4" name="object 36">
            <a:extLst>
              <a:ext uri="{FF2B5EF4-FFF2-40B4-BE49-F238E27FC236}">
                <a16:creationId xmlns="" xmlns:a16="http://schemas.microsoft.com/office/drawing/2014/main" id="{38568022-8B88-4AFC-9214-E95937622451}"/>
              </a:ext>
            </a:extLst>
          </p:cNvPr>
          <p:cNvSpPr/>
          <p:nvPr/>
        </p:nvSpPr>
        <p:spPr>
          <a:xfrm>
            <a:off x="2667000" y="666750"/>
            <a:ext cx="6477000" cy="1905"/>
          </a:xfrm>
          <a:custGeom>
            <a:avLst/>
            <a:gdLst/>
            <a:ahLst/>
            <a:cxnLst/>
            <a:rect l="l" t="t" r="r" b="b"/>
            <a:pathLst>
              <a:path w="6477000" h="1904">
                <a:moveTo>
                  <a:pt x="0" y="0"/>
                </a:moveTo>
                <a:lnTo>
                  <a:pt x="6476995" y="15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lh4.googleusercontent.com/Qs5HxvU9UCxTvb-SmLPSOwg8wGahxxTHM7Q7vaiAVT4FpcVq-MmJK31Z2DiDvUOe7-Pa3cDMa7Iknj1Hyk_iAV8f8lQtY2615rOkiVgCpviFlVa4rDhIHgja9Lu04o0LXvCI2dtELWQ">
            <a:extLst>
              <a:ext uri="{FF2B5EF4-FFF2-40B4-BE49-F238E27FC236}">
                <a16:creationId xmlns="" xmlns:a16="http://schemas.microsoft.com/office/drawing/2014/main" id="{1D69B467-FE5C-4667-BFB6-F0429636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2930737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DBSRkfd4nAi1iEk6jmr4Bp0u0LnYi6hzQfwjoZNfaQyz8yFj6A-t6rM5WromnDPEMRUYH4v-8abzKVBKP1wO72HxKW_0XJppkX1GVqtuQnGunyLCrGHDEWt25yPor4Yfqefc3rkU46I">
            <a:extLst>
              <a:ext uri="{FF2B5EF4-FFF2-40B4-BE49-F238E27FC236}">
                <a16:creationId xmlns="" xmlns:a16="http://schemas.microsoft.com/office/drawing/2014/main" id="{16306E4E-1AE3-4601-9220-2D76A0EC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42950"/>
            <a:ext cx="275223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50229C-DD3E-420B-89B2-A5C7A9348C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F40DCBB6-5693-433F-B77E-4B89DEB8D6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0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42C8338A-D052-4E17-BA4B-A244CB61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6255"/>
            <a:ext cx="8072119" cy="28511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ome </a:t>
            </a:r>
            <a:r>
              <a:rPr lang="en-US" dirty="0">
                <a:solidFill>
                  <a:schemeClr val="accent1"/>
                </a:solidFill>
              </a:rPr>
              <a:t>of our </a:t>
            </a:r>
            <a:r>
              <a:rPr lang="en-US" dirty="0" smtClean="0">
                <a:solidFill>
                  <a:schemeClr val="accent1"/>
                </a:solidFill>
              </a:rPr>
              <a:t>works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bject 36">
            <a:extLst>
              <a:ext uri="{FF2B5EF4-FFF2-40B4-BE49-F238E27FC236}">
                <a16:creationId xmlns="" xmlns:a16="http://schemas.microsoft.com/office/drawing/2014/main" id="{989CE85A-8408-4710-AA05-BE9172BC74D0}"/>
              </a:ext>
            </a:extLst>
          </p:cNvPr>
          <p:cNvSpPr/>
          <p:nvPr/>
        </p:nvSpPr>
        <p:spPr>
          <a:xfrm>
            <a:off x="2667000" y="666750"/>
            <a:ext cx="6477000" cy="1905"/>
          </a:xfrm>
          <a:custGeom>
            <a:avLst/>
            <a:gdLst/>
            <a:ahLst/>
            <a:cxnLst/>
            <a:rect l="l" t="t" r="r" b="b"/>
            <a:pathLst>
              <a:path w="6477000" h="1904">
                <a:moveTo>
                  <a:pt x="0" y="0"/>
                </a:moveTo>
                <a:lnTo>
                  <a:pt x="6476995" y="15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448B09-1269-49BB-9D8C-CB23F98FBF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00816F0F-D003-4F73-AB15-CDC6AA0B8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84F640D-289A-41D9-B6FF-AEB35F79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819150"/>
            <a:ext cx="3014573" cy="3980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1B2CBF9-4959-4579-A19D-2A12ACF82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858" y="776868"/>
            <a:ext cx="3050541" cy="40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0902" y="1779270"/>
            <a:ext cx="23736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spc="-5" dirty="0">
                <a:solidFill>
                  <a:srgbClr val="000000"/>
                </a:solidFill>
              </a:rPr>
              <a:t>W</a:t>
            </a:r>
            <a:r>
              <a:rPr sz="2800" spc="-5" dirty="0" smtClean="0">
                <a:solidFill>
                  <a:srgbClr val="000000"/>
                </a:solidFill>
              </a:rPr>
              <a:t>hy</a:t>
            </a:r>
            <a:r>
              <a:rPr sz="2800" spc="-80" dirty="0" smtClean="0">
                <a:solidFill>
                  <a:srgbClr val="000000"/>
                </a:solidFill>
              </a:rPr>
              <a:t> </a:t>
            </a:r>
            <a:r>
              <a:rPr lang="en-US" sz="2800" spc="-5" dirty="0">
                <a:solidFill>
                  <a:srgbClr val="000000"/>
                </a:solidFill>
              </a:rPr>
              <a:t>D</a:t>
            </a:r>
            <a:r>
              <a:rPr sz="2800" spc="-5" dirty="0" smtClean="0">
                <a:solidFill>
                  <a:srgbClr val="000000"/>
                </a:solidFill>
              </a:rPr>
              <a:t>igital</a:t>
            </a:r>
            <a:r>
              <a:rPr sz="2800" spc="-5" dirty="0">
                <a:solidFill>
                  <a:srgbClr val="000000"/>
                </a:solidFill>
              </a:rPr>
              <a:t>?</a:t>
            </a:r>
            <a:endParaRPr sz="2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A009AE-3544-45F5-BB01-2C5A44A6C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DE9C33EB-211D-481B-A230-98CE34884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65" y="424815"/>
            <a:ext cx="34296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>
                <a:solidFill>
                  <a:srgbClr val="00AEEF"/>
                </a:solidFill>
              </a:rPr>
              <a:t>S</a:t>
            </a:r>
            <a:r>
              <a:rPr sz="1600" dirty="0" smtClean="0">
                <a:solidFill>
                  <a:srgbClr val="00AEEF"/>
                </a:solidFill>
              </a:rPr>
              <a:t>trengthen </a:t>
            </a:r>
            <a:r>
              <a:rPr sz="1600" dirty="0">
                <a:solidFill>
                  <a:srgbClr val="00AEEF"/>
                </a:solidFill>
              </a:rPr>
              <a:t>the </a:t>
            </a:r>
            <a:r>
              <a:rPr lang="en-US" sz="1600" dirty="0" smtClean="0">
                <a:solidFill>
                  <a:srgbClr val="00AEEF"/>
                </a:solidFill>
              </a:rPr>
              <a:t>C</a:t>
            </a:r>
            <a:r>
              <a:rPr sz="1600" dirty="0" smtClean="0">
                <a:solidFill>
                  <a:srgbClr val="00AEEF"/>
                </a:solidFill>
              </a:rPr>
              <a:t>orporate</a:t>
            </a:r>
            <a:r>
              <a:rPr sz="1600" spc="-105" dirty="0" smtClean="0">
                <a:solidFill>
                  <a:srgbClr val="00AEEF"/>
                </a:solidFill>
              </a:rPr>
              <a:t> </a:t>
            </a:r>
            <a:r>
              <a:rPr lang="en-US" sz="1600" dirty="0">
                <a:solidFill>
                  <a:srgbClr val="00AEEF"/>
                </a:solidFill>
              </a:rPr>
              <a:t>B</a:t>
            </a:r>
            <a:r>
              <a:rPr sz="1600" dirty="0" smtClean="0">
                <a:solidFill>
                  <a:srgbClr val="00AEEF"/>
                </a:solidFill>
              </a:rPr>
              <a:t>rand</a:t>
            </a:r>
            <a:endParaRPr sz="1600" dirty="0">
              <a:solidFill>
                <a:srgbClr val="00AEE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67200" y="590550"/>
            <a:ext cx="4876800" cy="1905"/>
          </a:xfrm>
          <a:custGeom>
            <a:avLst/>
            <a:gdLst/>
            <a:ahLst/>
            <a:cxnLst/>
            <a:rect l="l" t="t" r="r" b="b"/>
            <a:pathLst>
              <a:path w="4876800" h="1904">
                <a:moveTo>
                  <a:pt x="0" y="0"/>
                </a:moveTo>
                <a:lnTo>
                  <a:pt x="4876796" y="1587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64739" y="2384742"/>
            <a:ext cx="5089525" cy="91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 marR="5080" indent="-279400">
              <a:lnSpc>
                <a:spcPts val="14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The first and foremost reason would be to improve the overall</a:t>
            </a:r>
            <a:r>
              <a:rPr sz="1200" spc="-10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branding  of </a:t>
            </a:r>
            <a:r>
              <a:rPr sz="1200">
                <a:solidFill>
                  <a:srgbClr val="444444"/>
                </a:solidFill>
                <a:latin typeface="Arial"/>
                <a:cs typeface="Arial"/>
              </a:rPr>
              <a:t>the</a:t>
            </a:r>
            <a:r>
              <a:rPr sz="1200" spc="-10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444444"/>
                </a:solidFill>
                <a:latin typeface="Arial"/>
                <a:cs typeface="Arial"/>
              </a:rPr>
              <a:t>brand.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44444"/>
              </a:buClr>
              <a:buFont typeface="Arial"/>
              <a:buChar char="•"/>
            </a:pPr>
            <a:endParaRPr sz="1300">
              <a:latin typeface="Times New Roman"/>
              <a:cs typeface="Times New Roman"/>
            </a:endParaRPr>
          </a:p>
          <a:p>
            <a:pPr marL="292100" marR="259079" indent="-279400">
              <a:lnSpc>
                <a:spcPts val="14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Digital helps in creating a vivid picture of how </a:t>
            </a:r>
            <a:r>
              <a:rPr sz="1200">
                <a:solidFill>
                  <a:srgbClr val="444444"/>
                </a:solidFill>
                <a:latin typeface="Arial"/>
                <a:cs typeface="Arial"/>
              </a:rPr>
              <a:t>the </a:t>
            </a:r>
            <a:r>
              <a:rPr lang="en-US" sz="1200" dirty="0">
                <a:solidFill>
                  <a:srgbClr val="444444"/>
                </a:solidFill>
                <a:latin typeface="Arial"/>
                <a:cs typeface="Arial"/>
              </a:rPr>
              <a:t>brand</a:t>
            </a:r>
            <a:r>
              <a:rPr sz="1200" spc="-10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interaction  point </a:t>
            </a:r>
            <a:r>
              <a:rPr sz="1200">
                <a:solidFill>
                  <a:srgbClr val="444444"/>
                </a:solidFill>
                <a:latin typeface="Arial"/>
                <a:cs typeface="Arial"/>
              </a:rPr>
              <a:t>meets </a:t>
            </a:r>
            <a:r>
              <a:rPr lang="en-US" sz="1200" dirty="0">
                <a:solidFill>
                  <a:srgbClr val="444444"/>
                </a:solidFill>
                <a:latin typeface="Arial"/>
                <a:cs typeface="Arial"/>
              </a:rPr>
              <a:t>customers</a:t>
            </a:r>
            <a:r>
              <a:rPr sz="1200">
                <a:solidFill>
                  <a:srgbClr val="444444"/>
                </a:solidFill>
                <a:latin typeface="Arial"/>
                <a:cs typeface="Arial"/>
              </a:rPr>
              <a:t> and</a:t>
            </a:r>
            <a:r>
              <a:rPr sz="1200" spc="-10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444444"/>
                </a:solidFill>
                <a:latin typeface="Arial"/>
                <a:cs typeface="Arial"/>
              </a:rPr>
              <a:t>product</a:t>
            </a:r>
            <a:r>
              <a:rPr sz="1200">
                <a:solidFill>
                  <a:srgbClr val="444444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79334EE-2B7F-4382-AEC9-E6737D453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36D6E3A2-4CB0-4756-BF34-709DBD16CD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65" y="419417"/>
            <a:ext cx="33794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/>
              <a:t>C</a:t>
            </a:r>
            <a:r>
              <a:rPr dirty="0" smtClean="0"/>
              <a:t>reating </a:t>
            </a:r>
            <a:r>
              <a:rPr dirty="0"/>
              <a:t>a </a:t>
            </a:r>
            <a:r>
              <a:rPr dirty="0" smtClean="0"/>
              <a:t>culture</a:t>
            </a:r>
            <a:r>
              <a:rPr lang="en-US" dirty="0" smtClean="0"/>
              <a:t> that</a:t>
            </a:r>
            <a:r>
              <a:rPr dirty="0" smtClean="0"/>
              <a:t> </a:t>
            </a:r>
            <a:r>
              <a:rPr dirty="0"/>
              <a:t>people</a:t>
            </a:r>
            <a:r>
              <a:rPr spc="-105" dirty="0"/>
              <a:t> </a:t>
            </a:r>
            <a:r>
              <a:rPr dirty="0"/>
              <a:t>value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4739" y="2246630"/>
            <a:ext cx="5581015" cy="1276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 marR="73660" indent="-279400">
              <a:lnSpc>
                <a:spcPts val="14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Digital space </a:t>
            </a:r>
            <a:r>
              <a:rPr sz="1200" dirty="0" smtClean="0">
                <a:solidFill>
                  <a:srgbClr val="444444"/>
                </a:solidFill>
                <a:latin typeface="Arial"/>
                <a:cs typeface="Arial"/>
              </a:rPr>
              <a:t>create</a:t>
            </a:r>
            <a:r>
              <a:rPr lang="en-US" sz="1200" dirty="0" smtClean="0">
                <a:solidFill>
                  <a:srgbClr val="444444"/>
                </a:solidFill>
                <a:latin typeface="Arial"/>
                <a:cs typeface="Arial"/>
              </a:rPr>
              <a:t>s</a:t>
            </a:r>
            <a:r>
              <a:rPr sz="120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a culture that people value. Employee</a:t>
            </a:r>
            <a:r>
              <a:rPr sz="1200" spc="-9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engagement</a:t>
            </a:r>
            <a:r>
              <a:rPr sz="1200" spc="-1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rates </a:t>
            </a:r>
            <a:r>
              <a:rPr sz="1200" dirty="0" smtClean="0">
                <a:solidFill>
                  <a:srgbClr val="444444"/>
                </a:solidFill>
                <a:latin typeface="Arial"/>
                <a:cs typeface="Arial"/>
              </a:rPr>
              <a:t>can </a:t>
            </a: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go up as a result of social</a:t>
            </a:r>
            <a:r>
              <a:rPr sz="1200" spc="-10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impact.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44444"/>
              </a:buClr>
              <a:buFont typeface="Arial"/>
              <a:buChar char="•"/>
            </a:pPr>
            <a:endParaRPr sz="12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Socially-enabled </a:t>
            </a:r>
            <a:r>
              <a:rPr lang="en-US" sz="1200" dirty="0">
                <a:solidFill>
                  <a:srgbClr val="444444"/>
                </a:solidFill>
                <a:latin typeface="Arial"/>
                <a:cs typeface="Arial"/>
              </a:rPr>
              <a:t>brand</a:t>
            </a: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 are better at retaining</a:t>
            </a:r>
            <a:r>
              <a:rPr sz="1200" spc="-10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employees.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44444"/>
              </a:buClr>
              <a:buFont typeface="Arial"/>
              <a:buChar char="•"/>
            </a:pPr>
            <a:endParaRPr sz="1300" dirty="0">
              <a:latin typeface="Times New Roman"/>
              <a:cs typeface="Times New Roman"/>
            </a:endParaRPr>
          </a:p>
          <a:p>
            <a:pPr marL="292100" marR="5080" indent="-279400">
              <a:lnSpc>
                <a:spcPts val="14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Stakeholders like partners and parents and even press and the public tends</a:t>
            </a:r>
            <a:r>
              <a:rPr sz="1200" spc="-10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to  trust brands with strong digital</a:t>
            </a:r>
            <a:r>
              <a:rPr sz="1200" spc="-10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presence.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32262" y="569912"/>
            <a:ext cx="5012055" cy="1905"/>
          </a:xfrm>
          <a:custGeom>
            <a:avLst/>
            <a:gdLst/>
            <a:ahLst/>
            <a:cxnLst/>
            <a:rect l="l" t="t" r="r" b="b"/>
            <a:pathLst>
              <a:path w="5012055" h="1904">
                <a:moveTo>
                  <a:pt x="0" y="0"/>
                </a:moveTo>
                <a:lnTo>
                  <a:pt x="5011737" y="1581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AE2F50E-92B6-43FB-A6AA-D3A2D7231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20B25BA2-5770-4EEB-B952-99035A385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43865"/>
            <a:ext cx="39122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solidFill>
                  <a:srgbClr val="47A032"/>
                </a:solidFill>
              </a:rPr>
              <a:t>B</a:t>
            </a:r>
            <a:r>
              <a:rPr dirty="0" smtClean="0">
                <a:solidFill>
                  <a:srgbClr val="47A032"/>
                </a:solidFill>
              </a:rPr>
              <a:t>uild </a:t>
            </a:r>
            <a:r>
              <a:rPr lang="en-US" dirty="0">
                <a:solidFill>
                  <a:srgbClr val="47A032"/>
                </a:solidFill>
              </a:rPr>
              <a:t>L</a:t>
            </a:r>
            <a:r>
              <a:rPr dirty="0" smtClean="0">
                <a:solidFill>
                  <a:srgbClr val="47A032"/>
                </a:solidFill>
              </a:rPr>
              <a:t>asting </a:t>
            </a:r>
            <a:r>
              <a:rPr lang="en-US" dirty="0" smtClean="0">
                <a:solidFill>
                  <a:srgbClr val="47A032"/>
                </a:solidFill>
              </a:rPr>
              <a:t>B</a:t>
            </a:r>
            <a:r>
              <a:rPr dirty="0" smtClean="0">
                <a:solidFill>
                  <a:srgbClr val="47A032"/>
                </a:solidFill>
              </a:rPr>
              <a:t>usiness</a:t>
            </a:r>
            <a:r>
              <a:rPr spc="-110" dirty="0" smtClean="0">
                <a:solidFill>
                  <a:srgbClr val="47A032"/>
                </a:solidFill>
              </a:rPr>
              <a:t> </a:t>
            </a:r>
            <a:r>
              <a:rPr lang="en-US" dirty="0">
                <a:solidFill>
                  <a:srgbClr val="47A032"/>
                </a:solidFill>
              </a:rPr>
              <a:t>R</a:t>
            </a:r>
            <a:r>
              <a:rPr dirty="0" smtClean="0">
                <a:solidFill>
                  <a:srgbClr val="47A032"/>
                </a:solidFill>
              </a:rPr>
              <a:t>elationships</a:t>
            </a:r>
            <a:endParaRPr dirty="0">
              <a:solidFill>
                <a:srgbClr val="47A03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739" y="2374582"/>
            <a:ext cx="5478780" cy="545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0" indent="-27940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Social space helps in building long-lasting business</a:t>
            </a:r>
            <a:r>
              <a:rPr sz="1200" spc="-10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relationships.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44444"/>
              </a:buClr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292100" marR="5080" indent="-279400">
              <a:lnSpc>
                <a:spcPct val="104200"/>
              </a:lnSpc>
              <a:spcBef>
                <a:spcPts val="5"/>
              </a:spcBef>
              <a:buChar char="•"/>
              <a:tabLst>
                <a:tab pos="297815" algn="l"/>
                <a:tab pos="298450" algn="l"/>
              </a:tabLst>
            </a:pPr>
            <a:r>
              <a:rPr sz="1200" dirty="0">
                <a:solidFill>
                  <a:srgbClr val="444444"/>
                </a:solidFill>
                <a:latin typeface="Arial"/>
                <a:cs typeface="Arial"/>
              </a:rPr>
              <a:t>Social will actually focus on lifetime value of your </a:t>
            </a:r>
            <a:r>
              <a:rPr sz="1200">
                <a:solidFill>
                  <a:srgbClr val="444444"/>
                </a:solidFill>
                <a:latin typeface="Arial"/>
                <a:cs typeface="Arial"/>
              </a:rPr>
              <a:t>end customers</a:t>
            </a:r>
            <a:r>
              <a:rPr lang="en-US" sz="1200" dirty="0">
                <a:solidFill>
                  <a:srgbClr val="444444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571573"/>
            <a:ext cx="4495800" cy="19050"/>
          </a:xfrm>
          <a:custGeom>
            <a:avLst/>
            <a:gdLst/>
            <a:ahLst/>
            <a:cxnLst/>
            <a:rect l="l" t="t" r="r" b="b"/>
            <a:pathLst>
              <a:path w="4495800" h="19050">
                <a:moveTo>
                  <a:pt x="0" y="18976"/>
                </a:moveTo>
                <a:lnTo>
                  <a:pt x="4495799" y="0"/>
                </a:lnTo>
              </a:path>
            </a:pathLst>
          </a:custGeom>
          <a:ln w="9524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95B4C9-11DA-4DD3-ACEB-8785CE185C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>
            <a:off x="0" y="4746809"/>
            <a:ext cx="8639259" cy="400685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84308C30-4CEC-4AE3-AF16-1AD78CFC8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9131"/>
            <a:ext cx="1756974" cy="7158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761</Words>
  <Application>Microsoft Office PowerPoint</Application>
  <PresentationFormat>On-screen Show (16:9)</PresentationFormat>
  <Paragraphs>171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Lao UI</vt:lpstr>
      <vt:lpstr>Times New Roman</vt:lpstr>
      <vt:lpstr>Office Theme</vt:lpstr>
      <vt:lpstr>PowerPoint Presentation</vt:lpstr>
      <vt:lpstr>About us</vt:lpstr>
      <vt:lpstr>Few of our Clients</vt:lpstr>
      <vt:lpstr>Some of our works</vt:lpstr>
      <vt:lpstr>Some of our works</vt:lpstr>
      <vt:lpstr>Why Digital?</vt:lpstr>
      <vt:lpstr>Strengthen the Corporate Brand</vt:lpstr>
      <vt:lpstr>Creating a culture that people value</vt:lpstr>
      <vt:lpstr>Build Lasting Business Relationships</vt:lpstr>
      <vt:lpstr>Care About Your Environment</vt:lpstr>
      <vt:lpstr>Crowd helps in making a better product</vt:lpstr>
      <vt:lpstr>Get Feedback Directly From Your Audience</vt:lpstr>
      <vt:lpstr>Spot and Attract World Class Talent</vt:lpstr>
      <vt:lpstr>PowerPoint Presentation</vt:lpstr>
      <vt:lpstr>Social Media Usage in India</vt:lpstr>
      <vt:lpstr>Social Media Marketing Objectives</vt:lpstr>
      <vt:lpstr>Content Categorization</vt:lpstr>
      <vt:lpstr>Post Categorization</vt:lpstr>
      <vt:lpstr>Social Media Marketing Platforms</vt:lpstr>
      <vt:lpstr>Workflow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 Vyas</dc:creator>
  <cp:lastModifiedBy>Owner</cp:lastModifiedBy>
  <cp:revision>9</cp:revision>
  <dcterms:created xsi:type="dcterms:W3CDTF">2019-06-07T04:41:41Z</dcterms:created>
  <dcterms:modified xsi:type="dcterms:W3CDTF">2019-06-09T15:45:13Z</dcterms:modified>
</cp:coreProperties>
</file>