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5" r:id="rId2"/>
    <p:sldId id="272" r:id="rId3"/>
    <p:sldId id="273" r:id="rId4"/>
    <p:sldId id="285" r:id="rId5"/>
    <p:sldId id="277" r:id="rId6"/>
    <p:sldId id="28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anmay\Personal\Cactus\Analysis%20Cact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Cactus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Sheet1!$B$10:$G$10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Pintrest</c:v>
                </c:pt>
                <c:pt idx="4">
                  <c:v>Youtube</c:v>
                </c:pt>
                <c:pt idx="5">
                  <c:v>LinkedIn</c:v>
                </c:pt>
              </c:strCache>
            </c:strRef>
          </c:cat>
          <c:val>
            <c:numRef>
              <c:f>Sheet1!$B$11:$G$11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2-4227-8B7D-8D6FBFC18420}"/>
            </c:ext>
          </c:extLst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Industry std (Overall)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Sheet1!$B$10:$G$10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Pintrest</c:v>
                </c:pt>
                <c:pt idx="4">
                  <c:v>Youtube</c:v>
                </c:pt>
                <c:pt idx="5">
                  <c:v>LinkedIn</c:v>
                </c:pt>
              </c:strCache>
            </c:strRef>
          </c:cat>
          <c:val>
            <c:numRef>
              <c:f>Sheet1!$B$12:$G$12</c:f>
              <c:numCache>
                <c:formatCode>General</c:formatCode>
                <c:ptCount val="6"/>
                <c:pt idx="0">
                  <c:v>5</c:v>
                </c:pt>
                <c:pt idx="1">
                  <c:v>30</c:v>
                </c:pt>
                <c:pt idx="2">
                  <c:v>5</c:v>
                </c:pt>
                <c:pt idx="3">
                  <c:v>50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2-4227-8B7D-8D6FBFC18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969632"/>
        <c:axId val="159967952"/>
      </c:barChart>
      <c:catAx>
        <c:axId val="15996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67952"/>
        <c:crosses val="autoZero"/>
        <c:auto val="1"/>
        <c:lblAlgn val="ctr"/>
        <c:lblOffset val="100"/>
        <c:noMultiLvlLbl val="0"/>
      </c:catAx>
      <c:valAx>
        <c:axId val="15996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50995968487814"/>
          <c:y val="0.32788097819539813"/>
          <c:w val="0.19761758154880005"/>
          <c:h val="0.34423804360920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B8C64-A6DF-4B7C-89BF-104ED3F006F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390CC-F3E6-4FDE-80F9-B899FBC6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99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E4A90-1CDD-486D-90BE-9054AA71960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D424E-4135-4E77-A223-1BE29063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6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D424E-4135-4E77-A223-1BE290635C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Presence – Yes or No</a:t>
            </a:r>
          </a:p>
          <a:p>
            <a:r>
              <a:rPr lang="en-US" dirty="0" smtClean="0"/>
              <a:t>Impact – </a:t>
            </a:r>
          </a:p>
          <a:p>
            <a:r>
              <a:rPr lang="en-US" dirty="0" smtClean="0"/>
              <a:t>Content</a:t>
            </a:r>
            <a:r>
              <a:rPr lang="en-US" baseline="0" dirty="0" smtClean="0"/>
              <a:t> – Frequency of posts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D424E-4135-4E77-A223-1BE290635C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461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4559"/>
            <a:ext cx="4114800" cy="301756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543609"/>
            <a:ext cx="2743200" cy="301756"/>
          </a:xfrm>
        </p:spPr>
        <p:txBody>
          <a:bodyPr/>
          <a:lstStyle>
            <a:lvl1pPr>
              <a:defRPr sz="1600"/>
            </a:lvl1pPr>
          </a:lstStyle>
          <a:p>
            <a:fld id="{C06C0461-A2BB-4910-8A71-733CD1103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7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8A4842-F6EE-4AA6-80CB-8BFB94C7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76225"/>
            <a:ext cx="115570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8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438A4842-F6EE-4AA6-80CB-8BFB94C7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7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slide" Target="slide7.xml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chart" Target="../charts/chart1.xml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MacBook Pro, white ceramic mug,and black smartphone on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86200" y="0"/>
            <a:ext cx="8305799" cy="34290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anchor="t">
            <a:noAutofit/>
          </a:bodyPr>
          <a:lstStyle/>
          <a:p>
            <a:pPr algn="ctr"/>
            <a:r>
              <a:rPr lang="en-US" sz="60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Client Communications </a:t>
            </a:r>
          </a:p>
          <a:p>
            <a:pPr algn="ctr"/>
            <a:r>
              <a:rPr lang="en-US" sz="4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&amp; its </a:t>
            </a:r>
          </a:p>
          <a:p>
            <a:pPr algn="ctr"/>
            <a:r>
              <a:rPr lang="en-US" sz="4400" b="1" kern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Digital Presence</a:t>
            </a:r>
            <a:endParaRPr lang="en-US" sz="4400" b="1" kern="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2604" y="0"/>
            <a:ext cx="3645918" cy="6858000"/>
            <a:chOff x="-2604" y="0"/>
            <a:chExt cx="2376264" cy="5143500"/>
          </a:xfrm>
        </p:grpSpPr>
        <p:sp>
          <p:nvSpPr>
            <p:cNvPr id="6" name="Rectangle 5"/>
            <p:cNvSpPr/>
            <p:nvPr/>
          </p:nvSpPr>
          <p:spPr>
            <a:xfrm>
              <a:off x="-2604" y="0"/>
              <a:ext cx="1584176" cy="5143500"/>
            </a:xfrm>
            <a:prstGeom prst="rect">
              <a:avLst/>
            </a:prstGeom>
            <a:gradFill>
              <a:gsLst>
                <a:gs pos="50000">
                  <a:srgbClr val="0070C0"/>
                </a:gs>
                <a:gs pos="0">
                  <a:srgbClr val="00B0F0"/>
                </a:gs>
                <a:gs pos="100000">
                  <a:srgbClr val="2C2D8C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EFDFD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pic>
          <p:nvPicPr>
            <p:cNvPr id="7" name="Picture 2" descr="E:\002-KIMS BUSINESS\007-02-Fullslidesppt-Contents\20161228\02-edu\bulb-item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484" y="938231"/>
              <a:ext cx="1584176" cy="35159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E:\002-KIMS BUSINESS\007-02-Fullslidesppt-Contents\20161228\02-edu\bulb-item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789485" y="938231"/>
              <a:ext cx="792088" cy="35159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2455" y="6543609"/>
            <a:ext cx="4114800" cy="301756"/>
          </a:xfrm>
        </p:spPr>
        <p:txBody>
          <a:bodyPr/>
          <a:lstStyle/>
          <a:p>
            <a:pPr algn="ctr"/>
            <a:r>
              <a:rPr lang="en-US" dirty="0" smtClean="0"/>
              <a:t>Prepared by Tanmay Nerpagar for Client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371338" y="2017147"/>
            <a:ext cx="5880047" cy="798869"/>
            <a:chOff x="3131840" y="1491630"/>
            <a:chExt cx="4813663" cy="576064"/>
          </a:xfrm>
        </p:grpSpPr>
        <p:sp>
          <p:nvSpPr>
            <p:cNvPr id="31" name="Rectangle 30"/>
            <p:cNvSpPr/>
            <p:nvPr/>
          </p:nvSpPr>
          <p:spPr>
            <a:xfrm>
              <a:off x="3131840" y="1491630"/>
              <a:ext cx="4813663" cy="576064"/>
            </a:xfrm>
            <a:prstGeom prst="rect">
              <a:avLst/>
            </a:prstGeom>
            <a:solidFill>
              <a:srgbClr val="FEFDFD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857250" lvl="0" defTabSz="914378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2000" b="1" kern="0" dirty="0">
                  <a:solidFill>
                    <a:srgbClr val="002060"/>
                  </a:solidFill>
                  <a:latin typeface="+mj-lt"/>
                </a:rPr>
                <a:t>About </a:t>
              </a:r>
              <a:r>
                <a:rPr lang="en-US" altLang="ko-KR" sz="2000" b="1" kern="0" dirty="0" smtClean="0">
                  <a:solidFill>
                    <a:srgbClr val="002060"/>
                  </a:solidFill>
                  <a:latin typeface="+mj-lt"/>
                </a:rPr>
                <a:t>Client </a:t>
              </a:r>
              <a:r>
                <a:rPr lang="en-US" altLang="ko-KR" sz="2000" b="1" kern="0" dirty="0">
                  <a:solidFill>
                    <a:srgbClr val="002060"/>
                  </a:solidFill>
                  <a:latin typeface="+mj-lt"/>
                </a:rPr>
                <a:t>Communication</a:t>
              </a:r>
              <a:endParaRPr kumimoji="0" lang="ko-KR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32" name="Right Triangle 3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124079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8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64299" y="3002528"/>
            <a:ext cx="5894126" cy="798869"/>
            <a:chOff x="3131840" y="1491630"/>
            <a:chExt cx="4819905" cy="576064"/>
          </a:xfrm>
        </p:grpSpPr>
        <p:sp>
          <p:nvSpPr>
            <p:cNvPr id="34" name="Rectangle 33"/>
            <p:cNvSpPr/>
            <p:nvPr/>
          </p:nvSpPr>
          <p:spPr>
            <a:xfrm>
              <a:off x="3131840" y="1491630"/>
              <a:ext cx="4819905" cy="576064"/>
            </a:xfrm>
            <a:prstGeom prst="rect">
              <a:avLst/>
            </a:prstGeom>
            <a:solidFill>
              <a:srgbClr val="FEFDFD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857250" marR="0" indent="0" defTabSz="914378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000" b="1" kern="0" dirty="0" smtClean="0">
                  <a:solidFill>
                    <a:srgbClr val="002060"/>
                  </a:solidFill>
                  <a:latin typeface="+mj-lt"/>
                </a:rPr>
                <a:t>Client </a:t>
              </a:r>
              <a:r>
                <a:rPr lang="en-US" altLang="ko-KR" sz="2000" b="1" kern="0" dirty="0">
                  <a:solidFill>
                    <a:srgbClr val="002060"/>
                  </a:solidFill>
                  <a:latin typeface="+mj-lt"/>
                </a:rPr>
                <a:t>Communications’ Digital Footprint</a:t>
              </a:r>
              <a:endParaRPr lang="ko-KR" altLang="en-US" sz="2000" b="1" kern="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35" name="Right Triangle 3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8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57263" y="3987909"/>
            <a:ext cx="5894122" cy="798869"/>
            <a:chOff x="3131840" y="1491630"/>
            <a:chExt cx="4819902" cy="576064"/>
          </a:xfrm>
        </p:grpSpPr>
        <p:sp>
          <p:nvSpPr>
            <p:cNvPr id="37" name="Rectangle 36"/>
            <p:cNvSpPr/>
            <p:nvPr/>
          </p:nvSpPr>
          <p:spPr>
            <a:xfrm>
              <a:off x="3131840" y="1491630"/>
              <a:ext cx="4819902" cy="576064"/>
            </a:xfrm>
            <a:prstGeom prst="rect">
              <a:avLst/>
            </a:prstGeom>
            <a:solidFill>
              <a:srgbClr val="FEFDFD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857250" marR="0" indent="0" defTabSz="914378" fontAlgn="base" latinLnBrk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000" b="1" kern="0" dirty="0">
                  <a:solidFill>
                    <a:srgbClr val="002060"/>
                  </a:solidFill>
                  <a:latin typeface="+mj-lt"/>
                </a:rPr>
                <a:t>Areas of </a:t>
              </a:r>
              <a:r>
                <a:rPr lang="en-US" altLang="ko-KR" sz="2000" b="1" kern="0" dirty="0" smtClean="0">
                  <a:solidFill>
                    <a:srgbClr val="002060"/>
                  </a:solidFill>
                  <a:latin typeface="+mj-lt"/>
                </a:rPr>
                <a:t>Improvement and Solutions</a:t>
              </a:r>
              <a:endParaRPr lang="ko-KR" altLang="en-US" sz="2000" b="1" kern="0" dirty="0">
                <a:solidFill>
                  <a:srgbClr val="002060"/>
                </a:solidFill>
                <a:latin typeface="+mj-lt"/>
              </a:endParaRPr>
            </a:p>
          </p:txBody>
        </p:sp>
        <p:sp>
          <p:nvSpPr>
            <p:cNvPr id="38" name="Right Triangle 37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8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371338" y="1983000"/>
            <a:ext cx="651991" cy="512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378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2400" b="1" dirty="0">
                <a:solidFill>
                  <a:prstClr val="white"/>
                </a:solidFill>
                <a:latin typeface="+mj-lt"/>
                <a:ea typeface="ヒラギノ角ゴ Pro W3" pitchFamily="124" charset="-128"/>
                <a:cs typeface="Arial" pitchFamily="34" charset="0"/>
              </a:rPr>
              <a:t>01</a:t>
            </a:r>
            <a:endParaRPr lang="ko-KR" altLang="en-US" sz="24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7261" y="2968381"/>
            <a:ext cx="651991" cy="512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378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2400" b="1" dirty="0">
                <a:solidFill>
                  <a:prstClr val="white"/>
                </a:solidFill>
                <a:latin typeface="+mj-lt"/>
                <a:ea typeface="ヒラギノ角ゴ Pro W3" pitchFamily="124" charset="-128"/>
                <a:cs typeface="Arial" pitchFamily="34" charset="0"/>
              </a:rPr>
              <a:t>02</a:t>
            </a:r>
            <a:endParaRPr lang="ko-KR" altLang="en-US" sz="24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3187" y="3953762"/>
            <a:ext cx="651991" cy="512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378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ko-KR" sz="2400" b="1" dirty="0">
                <a:solidFill>
                  <a:prstClr val="white"/>
                </a:solidFill>
                <a:latin typeface="+mj-lt"/>
                <a:ea typeface="ヒラギノ角ゴ Pro W3" pitchFamily="124" charset="-128"/>
                <a:cs typeface="Arial" pitchFamily="34" charset="0"/>
              </a:rPr>
              <a:t>03</a:t>
            </a:r>
            <a:endParaRPr lang="ko-KR" altLang="en-US" sz="2400" b="1" dirty="0">
              <a:solidFill>
                <a:prstClr val="white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008" y="76153"/>
            <a:ext cx="7608887" cy="688975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Agenda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Client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81483"/>
            <a:ext cx="4114800" cy="344562"/>
          </a:xfrm>
        </p:spPr>
        <p:txBody>
          <a:bodyPr/>
          <a:lstStyle/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500533"/>
            <a:ext cx="2743200" cy="344562"/>
          </a:xfrm>
        </p:spPr>
        <p:txBody>
          <a:bodyPr/>
          <a:lstStyle/>
          <a:p>
            <a:fld id="{C06C0461-A2BB-4910-8A71-733CD11032C1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7389542" y="2167628"/>
            <a:ext cx="4284086" cy="4410535"/>
            <a:chOff x="7159810" y="2333861"/>
            <a:chExt cx="4284086" cy="3930573"/>
          </a:xfrm>
        </p:grpSpPr>
        <p:sp>
          <p:nvSpPr>
            <p:cNvPr id="6" name="Freeform 42"/>
            <p:cNvSpPr>
              <a:spLocks/>
            </p:cNvSpPr>
            <p:nvPr/>
          </p:nvSpPr>
          <p:spPr bwMode="auto">
            <a:xfrm rot="10800000" flipH="1">
              <a:off x="8038993" y="4139452"/>
              <a:ext cx="703186" cy="2124982"/>
            </a:xfrm>
            <a:custGeom>
              <a:avLst/>
              <a:gdLst>
                <a:gd name="T0" fmla="*/ 0 w 401"/>
                <a:gd name="T1" fmla="*/ 730 h 793"/>
                <a:gd name="T2" fmla="*/ 401 w 401"/>
                <a:gd name="T3" fmla="*/ 0 h 793"/>
                <a:gd name="T4" fmla="*/ 401 w 401"/>
                <a:gd name="T5" fmla="*/ 419 h 793"/>
                <a:gd name="T6" fmla="*/ 0 w 401"/>
                <a:gd name="T7" fmla="*/ 793 h 793"/>
                <a:gd name="T8" fmla="*/ 0 w 401"/>
                <a:gd name="T9" fmla="*/ 730 h 793"/>
                <a:gd name="connsiteX0" fmla="*/ 0 w 10000"/>
                <a:gd name="connsiteY0" fmla="*/ 9206 h 10000"/>
                <a:gd name="connsiteX1" fmla="*/ 10000 w 10000"/>
                <a:gd name="connsiteY1" fmla="*/ 0 h 10000"/>
                <a:gd name="connsiteX2" fmla="*/ 10000 w 10000"/>
                <a:gd name="connsiteY2" fmla="*/ 4865 h 10000"/>
                <a:gd name="connsiteX3" fmla="*/ 0 w 10000"/>
                <a:gd name="connsiteY3" fmla="*/ 10000 h 10000"/>
                <a:gd name="connsiteX4" fmla="*/ 0 w 10000"/>
                <a:gd name="connsiteY4" fmla="*/ 920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9206"/>
                  </a:moveTo>
                  <a:lnTo>
                    <a:pt x="10000" y="0"/>
                  </a:lnTo>
                  <a:lnTo>
                    <a:pt x="10000" y="4865"/>
                  </a:lnTo>
                  <a:lnTo>
                    <a:pt x="0" y="10000"/>
                  </a:lnTo>
                  <a:lnTo>
                    <a:pt x="0" y="9206"/>
                  </a:lnTo>
                  <a:close/>
                </a:path>
              </a:pathLst>
            </a:custGeom>
            <a:solidFill>
              <a:srgbClr val="45B0DC">
                <a:lumMod val="75000"/>
              </a:srgbClr>
            </a:solidFill>
            <a:ln>
              <a:solidFill>
                <a:srgbClr val="FEFDFD"/>
              </a:solidFill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752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 rot="10800000" flipH="1">
              <a:off x="8748193" y="4698165"/>
              <a:ext cx="2333398" cy="757372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38"/>
            <p:cNvSpPr>
              <a:spLocks noChangeArrowheads="1"/>
            </p:cNvSpPr>
            <p:nvPr/>
          </p:nvSpPr>
          <p:spPr bwMode="auto">
            <a:xfrm rot="10800000" flipH="1">
              <a:off x="7164145" y="4022134"/>
              <a:ext cx="881842" cy="11387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9" name="Freeform 42"/>
            <p:cNvSpPr>
              <a:spLocks/>
            </p:cNvSpPr>
            <p:nvPr/>
          </p:nvSpPr>
          <p:spPr bwMode="auto">
            <a:xfrm rot="10800000" flipH="1">
              <a:off x="8045987" y="4059436"/>
              <a:ext cx="702208" cy="1184632"/>
            </a:xfrm>
            <a:custGeom>
              <a:avLst/>
              <a:gdLst>
                <a:gd name="T0" fmla="*/ 0 w 401"/>
                <a:gd name="T1" fmla="*/ 730 h 793"/>
                <a:gd name="T2" fmla="*/ 401 w 401"/>
                <a:gd name="T3" fmla="*/ 0 h 793"/>
                <a:gd name="T4" fmla="*/ 401 w 401"/>
                <a:gd name="T5" fmla="*/ 419 h 793"/>
                <a:gd name="T6" fmla="*/ 0 w 401"/>
                <a:gd name="T7" fmla="*/ 793 h 793"/>
                <a:gd name="T8" fmla="*/ 0 w 401"/>
                <a:gd name="T9" fmla="*/ 73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793">
                  <a:moveTo>
                    <a:pt x="0" y="730"/>
                  </a:moveTo>
                  <a:lnTo>
                    <a:pt x="401" y="0"/>
                  </a:lnTo>
                  <a:lnTo>
                    <a:pt x="401" y="419"/>
                  </a:lnTo>
                  <a:lnTo>
                    <a:pt x="0" y="793"/>
                  </a:lnTo>
                  <a:lnTo>
                    <a:pt x="0" y="730"/>
                  </a:lnTo>
                  <a:close/>
                </a:path>
              </a:pathLst>
            </a:custGeom>
            <a:solidFill>
              <a:srgbClr val="45B0DC">
                <a:lumMod val="75000"/>
              </a:srgbClr>
            </a:solidFill>
            <a:ln>
              <a:solidFill>
                <a:srgbClr val="FEFDFD"/>
              </a:solidFill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752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 rot="10800000">
              <a:off x="10710170" y="4698166"/>
              <a:ext cx="733726" cy="757372"/>
            </a:xfrm>
            <a:prstGeom prst="ellipse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1" name="Rectangle 35"/>
            <p:cNvSpPr>
              <a:spLocks noChangeArrowheads="1"/>
            </p:cNvSpPr>
            <p:nvPr/>
          </p:nvSpPr>
          <p:spPr bwMode="auto">
            <a:xfrm rot="10800000" flipH="1">
              <a:off x="8748193" y="3910065"/>
              <a:ext cx="2333398" cy="755565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 rot="10800000" flipH="1">
              <a:off x="7164145" y="3899218"/>
              <a:ext cx="881842" cy="11387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" name="Freeform 43"/>
            <p:cNvSpPr>
              <a:spLocks/>
            </p:cNvSpPr>
            <p:nvPr/>
          </p:nvSpPr>
          <p:spPr bwMode="auto">
            <a:xfrm rot="10800000" flipH="1">
              <a:off x="8045987" y="3899219"/>
              <a:ext cx="702208" cy="766411"/>
            </a:xfrm>
            <a:custGeom>
              <a:avLst/>
              <a:gdLst>
                <a:gd name="T0" fmla="*/ 0 w 401"/>
                <a:gd name="T1" fmla="*/ 361 h 424"/>
                <a:gd name="T2" fmla="*/ 401 w 401"/>
                <a:gd name="T3" fmla="*/ 0 h 424"/>
                <a:gd name="T4" fmla="*/ 401 w 401"/>
                <a:gd name="T5" fmla="*/ 418 h 424"/>
                <a:gd name="T6" fmla="*/ 0 w 401"/>
                <a:gd name="T7" fmla="*/ 424 h 424"/>
                <a:gd name="T8" fmla="*/ 0 w 401"/>
                <a:gd name="T9" fmla="*/ 361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24">
                  <a:moveTo>
                    <a:pt x="0" y="361"/>
                  </a:moveTo>
                  <a:lnTo>
                    <a:pt x="401" y="0"/>
                  </a:lnTo>
                  <a:lnTo>
                    <a:pt x="401" y="418"/>
                  </a:lnTo>
                  <a:lnTo>
                    <a:pt x="0" y="424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45B0DC">
                <a:lumMod val="75000"/>
              </a:srgbClr>
            </a:solidFill>
            <a:ln>
              <a:solidFill>
                <a:srgbClr val="FEFDFD"/>
              </a:solidFill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752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 rot="10800000">
              <a:off x="10710170" y="3907941"/>
              <a:ext cx="733726" cy="757372"/>
            </a:xfrm>
            <a:prstGeom prst="ellipse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 rot="10800000" flipH="1">
              <a:off x="8748193" y="3120154"/>
              <a:ext cx="2333398" cy="757372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 rot="10800000" flipH="1">
              <a:off x="7164145" y="3772688"/>
              <a:ext cx="881842" cy="117492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7" name="Freeform 45"/>
            <p:cNvSpPr>
              <a:spLocks/>
            </p:cNvSpPr>
            <p:nvPr/>
          </p:nvSpPr>
          <p:spPr bwMode="auto">
            <a:xfrm rot="10800000" flipH="1">
              <a:off x="8045987" y="3120154"/>
              <a:ext cx="702208" cy="770026"/>
            </a:xfrm>
            <a:custGeom>
              <a:avLst/>
              <a:gdLst>
                <a:gd name="T0" fmla="*/ 401 w 401"/>
                <a:gd name="T1" fmla="*/ 426 h 426"/>
                <a:gd name="T2" fmla="*/ 0 w 401"/>
                <a:gd name="T3" fmla="*/ 65 h 426"/>
                <a:gd name="T4" fmla="*/ 0 w 401"/>
                <a:gd name="T5" fmla="*/ 0 h 426"/>
                <a:gd name="T6" fmla="*/ 401 w 401"/>
                <a:gd name="T7" fmla="*/ 7 h 426"/>
                <a:gd name="T8" fmla="*/ 401 w 401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426">
                  <a:moveTo>
                    <a:pt x="401" y="426"/>
                  </a:moveTo>
                  <a:lnTo>
                    <a:pt x="0" y="65"/>
                  </a:lnTo>
                  <a:lnTo>
                    <a:pt x="0" y="0"/>
                  </a:lnTo>
                  <a:lnTo>
                    <a:pt x="401" y="7"/>
                  </a:lnTo>
                  <a:lnTo>
                    <a:pt x="401" y="426"/>
                  </a:lnTo>
                  <a:close/>
                </a:path>
              </a:pathLst>
            </a:custGeom>
            <a:solidFill>
              <a:srgbClr val="45B0DC">
                <a:lumMod val="75000"/>
              </a:srgbClr>
            </a:solidFill>
            <a:ln>
              <a:solidFill>
                <a:srgbClr val="FEFDFD"/>
              </a:solidFill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752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0800000">
              <a:off x="10710170" y="3119839"/>
              <a:ext cx="733726" cy="757372"/>
            </a:xfrm>
            <a:prstGeom prst="ellipse">
              <a:avLst/>
            </a:prstGeom>
            <a:solidFill>
              <a:srgbClr val="45B0D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defTabSz="975299">
                <a:defRPr/>
              </a:pPr>
              <a:endParaRPr lang="en-US" sz="2400" b="1" kern="0" dirty="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 rot="10800000" flipH="1">
              <a:off x="8748193" y="2333861"/>
              <a:ext cx="2333398" cy="757372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 rot="10800000" flipH="1">
              <a:off x="7164145" y="3649774"/>
              <a:ext cx="881842" cy="11387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1" name="Freeform 44"/>
            <p:cNvSpPr>
              <a:spLocks/>
            </p:cNvSpPr>
            <p:nvPr/>
          </p:nvSpPr>
          <p:spPr bwMode="auto">
            <a:xfrm rot="10800000" flipH="1">
              <a:off x="8045987" y="2333861"/>
              <a:ext cx="702208" cy="1429790"/>
            </a:xfrm>
            <a:custGeom>
              <a:avLst/>
              <a:gdLst>
                <a:gd name="T0" fmla="*/ 401 w 401"/>
                <a:gd name="T1" fmla="*/ 791 h 791"/>
                <a:gd name="T2" fmla="*/ 0 w 401"/>
                <a:gd name="T3" fmla="*/ 63 h 791"/>
                <a:gd name="T4" fmla="*/ 0 w 401"/>
                <a:gd name="T5" fmla="*/ 0 h 791"/>
                <a:gd name="T6" fmla="*/ 401 w 401"/>
                <a:gd name="T7" fmla="*/ 372 h 791"/>
                <a:gd name="T8" fmla="*/ 401 w 401"/>
                <a:gd name="T9" fmla="*/ 791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" h="791">
                  <a:moveTo>
                    <a:pt x="401" y="791"/>
                  </a:moveTo>
                  <a:lnTo>
                    <a:pt x="0" y="63"/>
                  </a:lnTo>
                  <a:lnTo>
                    <a:pt x="0" y="0"/>
                  </a:lnTo>
                  <a:lnTo>
                    <a:pt x="401" y="372"/>
                  </a:lnTo>
                  <a:lnTo>
                    <a:pt x="401" y="791"/>
                  </a:lnTo>
                  <a:close/>
                </a:path>
              </a:pathLst>
            </a:custGeom>
            <a:solidFill>
              <a:srgbClr val="45B0DC">
                <a:lumMod val="75000"/>
              </a:srgbClr>
            </a:solidFill>
            <a:ln>
              <a:solidFill>
                <a:srgbClr val="FEFDFD"/>
              </a:solidFill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7529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 rot="10800000">
              <a:off x="10710170" y="2333862"/>
              <a:ext cx="733726" cy="757372"/>
            </a:xfrm>
            <a:prstGeom prst="ellipse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3" name="Text Placeholder 33"/>
            <p:cNvSpPr txBox="1">
              <a:spLocks/>
            </p:cNvSpPr>
            <p:nvPr/>
          </p:nvSpPr>
          <p:spPr>
            <a:xfrm>
              <a:off x="8812988" y="3408761"/>
              <a:ext cx="1924064" cy="22774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75299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AU" sz="1800" b="1" dirty="0" smtClean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Medical Communications &amp; </a:t>
              </a:r>
              <a:r>
                <a:rPr lang="en-AU" sz="1800" b="1" dirty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Information</a:t>
              </a:r>
            </a:p>
          </p:txBody>
        </p:sp>
        <p:sp>
          <p:nvSpPr>
            <p:cNvPr id="24" name="Text Placeholder 33"/>
            <p:cNvSpPr txBox="1">
              <a:spLocks/>
            </p:cNvSpPr>
            <p:nvPr/>
          </p:nvSpPr>
          <p:spPr>
            <a:xfrm>
              <a:off x="8812988" y="2581828"/>
              <a:ext cx="1845966" cy="22774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75299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AU" sz="1800" b="1" dirty="0" smtClean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Scientific Publications</a:t>
              </a:r>
              <a:endParaRPr lang="en-AU" sz="1800" b="1" dirty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5" name="Text Placeholder 33"/>
            <p:cNvSpPr txBox="1">
              <a:spLocks/>
            </p:cNvSpPr>
            <p:nvPr/>
          </p:nvSpPr>
          <p:spPr>
            <a:xfrm>
              <a:off x="8812988" y="5002647"/>
              <a:ext cx="1924064" cy="22774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75299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AU" sz="1800" b="1" dirty="0" smtClean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Regulatory Writing</a:t>
              </a:r>
              <a:endParaRPr lang="en-AU" sz="1800" b="1" dirty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6" name="Text Placeholder 33"/>
            <p:cNvSpPr txBox="1">
              <a:spLocks/>
            </p:cNvSpPr>
            <p:nvPr/>
          </p:nvSpPr>
          <p:spPr>
            <a:xfrm>
              <a:off x="8812988" y="4168550"/>
              <a:ext cx="1925573" cy="22774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75299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AU" sz="1800" b="1" dirty="0" smtClean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HEOR</a:t>
              </a:r>
              <a:endParaRPr lang="en-AU" sz="1800" b="1" dirty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 rot="10800000" flipH="1">
              <a:off x="8742177" y="5480167"/>
              <a:ext cx="2333398" cy="757372"/>
            </a:xfrm>
            <a:prstGeom prst="rect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8" name="Rectangle 38"/>
            <p:cNvSpPr>
              <a:spLocks noChangeArrowheads="1"/>
            </p:cNvSpPr>
            <p:nvPr/>
          </p:nvSpPr>
          <p:spPr bwMode="auto">
            <a:xfrm rot="10800000" flipH="1">
              <a:off x="7159810" y="4145241"/>
              <a:ext cx="881842" cy="14802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>
                <a:defRPr/>
              </a:pPr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 rot="10800000">
              <a:off x="10705835" y="5479327"/>
              <a:ext cx="733726" cy="757372"/>
            </a:xfrm>
            <a:prstGeom prst="ellipse">
              <a:avLst/>
            </a:prstGeom>
            <a:solidFill>
              <a:srgbClr val="45B0DC"/>
            </a:solidFill>
            <a:ln>
              <a:noFill/>
            </a:ln>
          </p:spPr>
          <p:txBody>
            <a:bodyPr vert="horz" wrap="square" lIns="48768" tIns="24384" rIns="48768" bIns="24384" numCol="1" anchor="ctr" anchorCtr="0" compatLnSpc="1">
              <a:prstTxWarp prst="textNoShape">
                <a:avLst/>
              </a:prstTxWarp>
            </a:bodyPr>
            <a:lstStyle/>
            <a:p>
              <a:pPr defTabSz="975299"/>
              <a:endParaRPr lang="en-US" sz="2400" b="1" kern="0" dirty="0">
                <a:solidFill>
                  <a:prstClr val="black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0" name="Text Placeholder 33"/>
            <p:cNvSpPr txBox="1">
              <a:spLocks/>
            </p:cNvSpPr>
            <p:nvPr/>
          </p:nvSpPr>
          <p:spPr>
            <a:xfrm>
              <a:off x="8812988" y="5760019"/>
              <a:ext cx="1924064" cy="22774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975299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AU" sz="1800" b="1" dirty="0" smtClean="0">
                  <a:solidFill>
                    <a:srgbClr val="FEFDFD"/>
                  </a:solidFill>
                  <a:latin typeface="Calibri Light" panose="020F0302020204030204" pitchFamily="34" charset="0"/>
                  <a:ea typeface="Lato Regular" panose="020F0502020204030203" pitchFamily="34" charset="0"/>
                  <a:cs typeface="Lato" panose="020F0502020204030203" pitchFamily="34" charset="0"/>
                </a:rPr>
                <a:t>Digital</a:t>
              </a:r>
              <a:endParaRPr lang="en-AU" sz="1800" b="1" dirty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 bwMode="auto">
          <a:xfrm>
            <a:off x="-64150" y="937265"/>
            <a:ext cx="12317125" cy="686695"/>
          </a:xfrm>
          <a:prstGeom prst="roundRect">
            <a:avLst>
              <a:gd name="adj" fmla="val 9703"/>
            </a:avLst>
          </a:prstGeom>
          <a:gradFill flip="none" rotWithShape="1">
            <a:gsLst>
              <a:gs pos="100000">
                <a:srgbClr val="00BEF7"/>
              </a:gs>
              <a:gs pos="0">
                <a:srgbClr val="00008C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91440" tIns="91440" rtlCol="0" anchor="ctr"/>
          <a:lstStyle/>
          <a:p>
            <a:pPr marL="0" marR="0" lvl="0" indent="0" algn="ctr" defTabSz="91440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ヒラギノ角ゴ Pro W3" pitchFamily="124" charset="-128"/>
              <a:cs typeface="+mn-cs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-3173" y="2233284"/>
            <a:ext cx="4761176" cy="3670853"/>
            <a:chOff x="-6759" y="2039768"/>
            <a:chExt cx="4396866" cy="3389969"/>
          </a:xfrm>
        </p:grpSpPr>
        <p:sp>
          <p:nvSpPr>
            <p:cNvPr id="39" name="Rectangle 38"/>
            <p:cNvSpPr/>
            <p:nvPr/>
          </p:nvSpPr>
          <p:spPr>
            <a:xfrm>
              <a:off x="-6758" y="3395756"/>
              <a:ext cx="4129788" cy="677994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28594" lvl="0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kern="0" dirty="0">
                  <a:solidFill>
                    <a:prstClr val="white"/>
                  </a:solidFill>
                  <a:latin typeface="+mj-lt"/>
                </a:rPr>
                <a:t>Publication Support Services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-6759" y="4751743"/>
              <a:ext cx="2398737" cy="677994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28594" lvl="0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kern="0" dirty="0" smtClean="0">
                  <a:solidFill>
                    <a:prstClr val="white"/>
                  </a:solidFill>
                  <a:latin typeface="+mj-lt"/>
                </a:rPr>
                <a:t>Transcription, </a:t>
              </a:r>
              <a:r>
                <a:rPr lang="en-US" sz="2000" b="1" kern="0" dirty="0">
                  <a:solidFill>
                    <a:prstClr val="white"/>
                  </a:solidFill>
                  <a:latin typeface="+mj-lt"/>
                </a:rPr>
                <a:t>and </a:t>
              </a:r>
              <a:r>
                <a:rPr lang="en-US" sz="2000" b="1" kern="0" dirty="0" smtClean="0">
                  <a:solidFill>
                    <a:prstClr val="white"/>
                  </a:solidFill>
                  <a:latin typeface="+mj-lt"/>
                </a:rPr>
                <a:t>Translation</a:t>
              </a:r>
              <a:endParaRPr lang="en-US" sz="2000" b="1" kern="0" dirty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-6759" y="2039768"/>
              <a:ext cx="2537221" cy="677994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28594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Academic and Scientific Editing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-6758" y="2717762"/>
              <a:ext cx="3437368" cy="67799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28594" lvl="0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kern="0" dirty="0">
                  <a:solidFill>
                    <a:prstClr val="white"/>
                  </a:solidFill>
                  <a:latin typeface="+mj-lt"/>
                </a:rPr>
                <a:t>English-language workshops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-6757" y="4073749"/>
              <a:ext cx="3091156" cy="67799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228594" lvl="0"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kern="0" dirty="0">
                  <a:solidFill>
                    <a:prstClr val="white"/>
                  </a:solidFill>
                  <a:latin typeface="+mj-lt"/>
                </a:rPr>
                <a:t>Medical Communications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2283166" y="2039768"/>
              <a:ext cx="553936" cy="677994"/>
            </a:xfrm>
            <a:prstGeom prst="ellipse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189909" y="2717762"/>
              <a:ext cx="553936" cy="677994"/>
            </a:xfrm>
            <a:prstGeom prst="ellipse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836171" y="3395756"/>
              <a:ext cx="553936" cy="677994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845345" y="4073749"/>
              <a:ext cx="553936" cy="677994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075445" y="4751743"/>
              <a:ext cx="553936" cy="677994"/>
            </a:xfrm>
            <a:prstGeom prst="ellipse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6858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61" name="Text Placeholder 33"/>
          <p:cNvSpPr txBox="1">
            <a:spLocks/>
          </p:cNvSpPr>
          <p:nvPr/>
        </p:nvSpPr>
        <p:spPr>
          <a:xfrm>
            <a:off x="73771" y="1072531"/>
            <a:ext cx="3864154" cy="399789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defTabSz="975299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rPr>
              <a:t>Leading Medical Communications and Writing  Solutions provider </a:t>
            </a:r>
            <a:endParaRPr lang="en-US" sz="2000" b="1" dirty="0" smtClean="0">
              <a:solidFill>
                <a:srgbClr val="FEFDFD"/>
              </a:solidFill>
              <a:latin typeface="Calibri Light" panose="020F0302020204030204" pitchFamily="34" charset="0"/>
              <a:ea typeface="Lato Regular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2" name="Text Placeholder 33"/>
          <p:cNvSpPr txBox="1">
            <a:spLocks/>
          </p:cNvSpPr>
          <p:nvPr/>
        </p:nvSpPr>
        <p:spPr>
          <a:xfrm>
            <a:off x="8431036" y="1096729"/>
            <a:ext cx="2973657" cy="399789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defTabSz="975299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EFDFD"/>
                </a:solidFill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rPr>
              <a:t>Service Offerings</a:t>
            </a:r>
          </a:p>
        </p:txBody>
      </p:sp>
      <p:pic>
        <p:nvPicPr>
          <p:cNvPr id="3074" name="Picture 2" descr="cloud, computer, device, digital, laptop, technolog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609" y="5795827"/>
            <a:ext cx="688207" cy="68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ealth, medical, microscope, researh, scienc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182" y="2334024"/>
            <a:ext cx="517060" cy="51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ealth, medical, medical report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182" y="3197152"/>
            <a:ext cx="517060" cy="51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pproval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85" y="5058611"/>
            <a:ext cx="470055" cy="47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analysis, graph, report ic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329" y="4075654"/>
            <a:ext cx="568766" cy="56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Chevron 66"/>
          <p:cNvSpPr/>
          <p:nvPr/>
        </p:nvSpPr>
        <p:spPr>
          <a:xfrm rot="5400000">
            <a:off x="1154058" y="1568553"/>
            <a:ext cx="283025" cy="65980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Chevron 74"/>
          <p:cNvSpPr/>
          <p:nvPr/>
        </p:nvSpPr>
        <p:spPr>
          <a:xfrm rot="5400000">
            <a:off x="9997096" y="1568552"/>
            <a:ext cx="283025" cy="659804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7D865D8-4EE2-4458-A611-AAF2E32E48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3958988" y="4044707"/>
            <a:ext cx="5191607" cy="4349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32" y="2872373"/>
            <a:ext cx="2535555" cy="2535555"/>
          </a:xfrm>
          <a:prstGeom prst="ellipse">
            <a:avLst/>
          </a:prstGeom>
        </p:spPr>
      </p:pic>
      <p:sp>
        <p:nvSpPr>
          <p:cNvPr id="54" name="Text Placeholder 33">
            <a:hlinkClick r:id="rId10" action="ppaction://hlinksldjump"/>
          </p:cNvPr>
          <p:cNvSpPr txBox="1">
            <a:spLocks/>
          </p:cNvSpPr>
          <p:nvPr/>
        </p:nvSpPr>
        <p:spPr>
          <a:xfrm>
            <a:off x="6838247" y="6500596"/>
            <a:ext cx="1846407" cy="248238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 defTabSz="975299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b="1" dirty="0" smtClean="0">
                <a:latin typeface="Calibri Light" panose="020F0302020204030204" pitchFamily="34" charset="0"/>
                <a:ea typeface="Lato Regular" panose="020F0502020204030203" pitchFamily="34" charset="0"/>
                <a:cs typeface="Lato" panose="020F0502020204030203" pitchFamily="34" charset="0"/>
              </a:rPr>
              <a:t>More about Service Offering</a:t>
            </a:r>
          </a:p>
        </p:txBody>
      </p:sp>
      <p:pic>
        <p:nvPicPr>
          <p:cNvPr id="3" name="Picture 2" descr="click, finger, one icon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586" y="6401584"/>
            <a:ext cx="353159" cy="35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4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 bwMode="auto">
          <a:xfrm>
            <a:off x="141350" y="1136655"/>
            <a:ext cx="6071164" cy="1524348"/>
          </a:xfrm>
          <a:prstGeom prst="roundRect">
            <a:avLst>
              <a:gd name="adj" fmla="val 970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wrap="square" anchor="t">
            <a:noAutofit/>
          </a:bodyPr>
          <a:lstStyle/>
          <a:p>
            <a:endParaRPr lang="en-US" sz="1600" kern="0" dirty="0" smtClean="0">
              <a:solidFill>
                <a:srgbClr val="0070C0"/>
              </a:solidFill>
              <a:latin typeface="Calibri Light" panose="020F0302020204030204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Communications’ Digital Footprint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" name="Rounded Rectangle 48"/>
          <p:cNvSpPr/>
          <p:nvPr/>
        </p:nvSpPr>
        <p:spPr bwMode="auto">
          <a:xfrm>
            <a:off x="247279" y="982998"/>
            <a:ext cx="1471605" cy="299082"/>
          </a:xfrm>
          <a:prstGeom prst="roundRect">
            <a:avLst>
              <a:gd name="adj" fmla="val 9703"/>
            </a:avLst>
          </a:prstGeom>
          <a:gradFill flip="none" rotWithShape="1">
            <a:gsLst>
              <a:gs pos="100000">
                <a:schemeClr val="accent2">
                  <a:lumMod val="50000"/>
                </a:schemeClr>
              </a:gs>
              <a:gs pos="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ctr"/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Presence</a:t>
            </a:r>
            <a:endParaRPr lang="en-US" sz="16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133640" y="3059764"/>
            <a:ext cx="6071164" cy="1524348"/>
          </a:xfrm>
          <a:prstGeom prst="roundRect">
            <a:avLst>
              <a:gd name="adj" fmla="val 970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wrap="square" anchor="t">
            <a:noAutofit/>
          </a:bodyPr>
          <a:lstStyle/>
          <a:p>
            <a:endParaRPr lang="en-US" sz="1600" kern="0" dirty="0" smtClean="0">
              <a:solidFill>
                <a:srgbClr val="0070C0"/>
              </a:solidFill>
              <a:latin typeface="Calibri Light" panose="020F0302020204030204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239569" y="2906107"/>
            <a:ext cx="1471605" cy="299082"/>
          </a:xfrm>
          <a:prstGeom prst="roundRect">
            <a:avLst>
              <a:gd name="adj" fmla="val 9703"/>
            </a:avLst>
          </a:prstGeom>
          <a:gradFill flip="none" rotWithShape="1">
            <a:gsLst>
              <a:gs pos="100000">
                <a:srgbClr val="00BEF7"/>
              </a:gs>
              <a:gs pos="0">
                <a:srgbClr val="00008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ctr"/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Impact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133640" y="4950422"/>
            <a:ext cx="6071164" cy="1524348"/>
          </a:xfrm>
          <a:prstGeom prst="roundRect">
            <a:avLst>
              <a:gd name="adj" fmla="val 970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ash"/>
          </a:ln>
          <a:effectLst/>
        </p:spPr>
        <p:txBody>
          <a:bodyPr wrap="square" anchor="t">
            <a:noAutofit/>
          </a:bodyPr>
          <a:lstStyle/>
          <a:p>
            <a:endParaRPr lang="en-US" sz="1600" kern="0" dirty="0" smtClean="0">
              <a:solidFill>
                <a:srgbClr val="0070C0"/>
              </a:solidFill>
              <a:latin typeface="Calibri Light" panose="020F0302020204030204"/>
              <a:cs typeface="Arial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239569" y="4796765"/>
            <a:ext cx="1471605" cy="299082"/>
          </a:xfrm>
          <a:prstGeom prst="roundRect">
            <a:avLst>
              <a:gd name="adj" fmla="val 9703"/>
            </a:avLst>
          </a:prstGeom>
          <a:gradFill flip="none" rotWithShape="1">
            <a:gsLst>
              <a:gs pos="100000">
                <a:schemeClr val="accent4"/>
              </a:gs>
              <a:gs pos="0">
                <a:schemeClr val="accent4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ctr"/>
          <a:lstStyle/>
          <a:p>
            <a:pPr algn="ct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Content</a:t>
            </a:r>
            <a:endParaRPr lang="en-US" sz="16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3514938" y="1344721"/>
            <a:ext cx="2023006" cy="1235061"/>
          </a:xfrm>
          <a:prstGeom prst="roundRect">
            <a:avLst>
              <a:gd name="adj" fmla="val 0"/>
            </a:avLst>
          </a:prstGeom>
          <a:noFill/>
          <a:ln>
            <a:noFill/>
            <a:prstDash val="sysDash"/>
          </a:ln>
          <a:effectLst/>
        </p:spPr>
        <p:txBody>
          <a:bodyPr wrap="square" anchor="t">
            <a:noAutofit/>
          </a:bodyPr>
          <a:lstStyle/>
          <a:p>
            <a:endParaRPr lang="pt-BR" sz="1600" kern="0" dirty="0">
              <a:solidFill>
                <a:srgbClr val="0070C0"/>
              </a:solidFill>
              <a:latin typeface="Calibri Light" panose="020F0302020204030204"/>
              <a:cs typeface="Arial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7D865D8-4EE2-4458-A611-AAF2E32E4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39097" y="3635993"/>
            <a:ext cx="1524348" cy="371889"/>
          </a:xfrm>
          <a:prstGeom prst="rect">
            <a:avLst/>
          </a:prstGeom>
        </p:spPr>
      </p:pic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6771"/>
              </p:ext>
            </p:extLst>
          </p:nvPr>
        </p:nvGraphicFramePr>
        <p:xfrm>
          <a:off x="239566" y="1473129"/>
          <a:ext cx="5858720" cy="943676"/>
        </p:xfrm>
        <a:graphic>
          <a:graphicData uri="http://schemas.openxmlformats.org/drawingml/2006/table">
            <a:tbl>
              <a:tblPr firstRow="1" bandRow="1"/>
              <a:tblGrid>
                <a:gridCol w="585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58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1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Facebook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Twitter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Instagram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Pintrest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Youtube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LinkedIn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Google Scholar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Scopus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Semantic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Shcolar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Researchgate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9" name="Picture 2" descr="check, circle, correct, mark, success, tick, y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5" y="1986332"/>
            <a:ext cx="297425" cy="38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heck, circle, correct, mark, success, tick, y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841" y="1986332"/>
            <a:ext cx="297425" cy="38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heck, circle, correct, mark, success, tick, y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548" y="1986332"/>
            <a:ext cx="297425" cy="38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heck, circle, correct, mark, success, tick, y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24" y="1986332"/>
            <a:ext cx="297425" cy="38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4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713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79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7D865D8-4EE2-4458-A611-AAF2E32E4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37039" y="1710826"/>
            <a:ext cx="1528464" cy="37188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7D865D8-4EE2-4458-A611-AAF2E32E4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737039" y="5520433"/>
            <a:ext cx="1528464" cy="371889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7824648" y="1675593"/>
            <a:ext cx="4337484" cy="4129723"/>
            <a:chOff x="7121646" y="1325668"/>
            <a:chExt cx="4915807" cy="4727147"/>
          </a:xfrm>
        </p:grpSpPr>
        <p:sp>
          <p:nvSpPr>
            <p:cNvPr id="62" name="Oval 61"/>
            <p:cNvSpPr/>
            <p:nvPr/>
          </p:nvSpPr>
          <p:spPr>
            <a:xfrm>
              <a:off x="7471140" y="1918583"/>
              <a:ext cx="4175573" cy="4134232"/>
            </a:xfrm>
            <a:prstGeom prst="ellipse">
              <a:avLst/>
            </a:prstGeom>
            <a:solidFill>
              <a:srgbClr val="FEFDFD"/>
            </a:solidFill>
            <a:ln w="57150" cap="flat" cmpd="sng" algn="ctr">
              <a:solidFill>
                <a:srgbClr val="124079">
                  <a:alpha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833482" y="2277338"/>
              <a:ext cx="3450887" cy="3416720"/>
            </a:xfrm>
            <a:prstGeom prst="ellipse">
              <a:avLst/>
            </a:prstGeom>
            <a:solidFill>
              <a:srgbClr val="FEFDFD"/>
            </a:solidFill>
            <a:ln w="25400" cap="flat" cmpd="sng" algn="ctr">
              <a:noFill/>
              <a:prstDash val="solid"/>
            </a:ln>
            <a:effectLst>
              <a:outerShdw blurRad="63500" sx="102000" sy="102000" algn="ctr" rotWithShape="0">
                <a:prstClr val="black">
                  <a:alpha val="3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cs typeface="+mn-cs"/>
              </a:endParaRPr>
            </a:p>
          </p:txBody>
        </p:sp>
        <p:sp>
          <p:nvSpPr>
            <p:cNvPr id="64" name="Freeform 114"/>
            <p:cNvSpPr>
              <a:spLocks/>
            </p:cNvSpPr>
            <p:nvPr/>
          </p:nvSpPr>
          <p:spPr bwMode="auto">
            <a:xfrm>
              <a:off x="8045938" y="3330438"/>
              <a:ext cx="1638602" cy="2162553"/>
            </a:xfrm>
            <a:custGeom>
              <a:avLst/>
              <a:gdLst>
                <a:gd name="T0" fmla="*/ 358 w 369"/>
                <a:gd name="T1" fmla="*/ 321 h 492"/>
                <a:gd name="T2" fmla="*/ 358 w 369"/>
                <a:gd name="T3" fmla="*/ 321 h 492"/>
                <a:gd name="T4" fmla="*/ 344 w 369"/>
                <a:gd name="T5" fmla="*/ 322 h 492"/>
                <a:gd name="T6" fmla="*/ 171 w 369"/>
                <a:gd name="T7" fmla="*/ 150 h 492"/>
                <a:gd name="T8" fmla="*/ 189 w 369"/>
                <a:gd name="T9" fmla="*/ 73 h 492"/>
                <a:gd name="T10" fmla="*/ 189 w 369"/>
                <a:gd name="T11" fmla="*/ 73 h 492"/>
                <a:gd name="T12" fmla="*/ 126 w 369"/>
                <a:gd name="T13" fmla="*/ 7 h 492"/>
                <a:gd name="T14" fmla="*/ 35 w 369"/>
                <a:gd name="T15" fmla="*/ 0 h 492"/>
                <a:gd name="T16" fmla="*/ 0 w 369"/>
                <a:gd name="T17" fmla="*/ 150 h 492"/>
                <a:gd name="T18" fmla="*/ 344 w 369"/>
                <a:gd name="T19" fmla="*/ 492 h 492"/>
                <a:gd name="T20" fmla="*/ 369 w 369"/>
                <a:gd name="T21" fmla="*/ 491 h 492"/>
                <a:gd name="T22" fmla="*/ 331 w 369"/>
                <a:gd name="T23" fmla="*/ 410 h 492"/>
                <a:gd name="T24" fmla="*/ 358 w 369"/>
                <a:gd name="T25" fmla="*/ 321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9" h="492">
                  <a:moveTo>
                    <a:pt x="358" y="321"/>
                  </a:moveTo>
                  <a:cubicBezTo>
                    <a:pt x="358" y="321"/>
                    <a:pt x="358" y="321"/>
                    <a:pt x="358" y="321"/>
                  </a:cubicBezTo>
                  <a:cubicBezTo>
                    <a:pt x="353" y="321"/>
                    <a:pt x="348" y="322"/>
                    <a:pt x="344" y="322"/>
                  </a:cubicBezTo>
                  <a:cubicBezTo>
                    <a:pt x="248" y="322"/>
                    <a:pt x="171" y="245"/>
                    <a:pt x="171" y="150"/>
                  </a:cubicBezTo>
                  <a:cubicBezTo>
                    <a:pt x="171" y="122"/>
                    <a:pt x="177" y="96"/>
                    <a:pt x="189" y="73"/>
                  </a:cubicBezTo>
                  <a:cubicBezTo>
                    <a:pt x="189" y="73"/>
                    <a:pt x="189" y="73"/>
                    <a:pt x="189" y="73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13" y="46"/>
                    <a:pt x="0" y="96"/>
                    <a:pt x="0" y="150"/>
                  </a:cubicBezTo>
                  <a:cubicBezTo>
                    <a:pt x="0" y="339"/>
                    <a:pt x="154" y="492"/>
                    <a:pt x="344" y="492"/>
                  </a:cubicBezTo>
                  <a:cubicBezTo>
                    <a:pt x="352" y="492"/>
                    <a:pt x="361" y="491"/>
                    <a:pt x="369" y="491"/>
                  </a:cubicBezTo>
                  <a:cubicBezTo>
                    <a:pt x="331" y="410"/>
                    <a:pt x="331" y="410"/>
                    <a:pt x="331" y="410"/>
                  </a:cubicBezTo>
                  <a:lnTo>
                    <a:pt x="358" y="321"/>
                  </a:lnTo>
                  <a:close/>
                </a:path>
              </a:pathLst>
            </a:custGeom>
            <a:solidFill>
              <a:srgbClr val="FCC320"/>
            </a:solidFill>
            <a:ln w="28575" cap="flat">
              <a:solidFill>
                <a:srgbClr val="FEFDF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65" name="Freeform 115"/>
            <p:cNvSpPr>
              <a:spLocks/>
            </p:cNvSpPr>
            <p:nvPr/>
          </p:nvSpPr>
          <p:spPr bwMode="auto">
            <a:xfrm>
              <a:off x="9515806" y="3137387"/>
              <a:ext cx="1580482" cy="2351892"/>
            </a:xfrm>
            <a:custGeom>
              <a:avLst/>
              <a:gdLst>
                <a:gd name="T0" fmla="*/ 356 w 356"/>
                <a:gd name="T1" fmla="*/ 194 h 535"/>
                <a:gd name="T2" fmla="*/ 295 w 356"/>
                <a:gd name="T3" fmla="*/ 0 h 535"/>
                <a:gd name="T4" fmla="*/ 246 w 356"/>
                <a:gd name="T5" fmla="*/ 74 h 535"/>
                <a:gd name="T6" fmla="*/ 154 w 356"/>
                <a:gd name="T7" fmla="*/ 96 h 535"/>
                <a:gd name="T8" fmla="*/ 154 w 356"/>
                <a:gd name="T9" fmla="*/ 96 h 535"/>
                <a:gd name="T10" fmla="*/ 186 w 356"/>
                <a:gd name="T11" fmla="*/ 194 h 535"/>
                <a:gd name="T12" fmla="*/ 27 w 356"/>
                <a:gd name="T13" fmla="*/ 365 h 535"/>
                <a:gd name="T14" fmla="*/ 27 w 356"/>
                <a:gd name="T15" fmla="*/ 365 h 535"/>
                <a:gd name="T16" fmla="*/ 0 w 356"/>
                <a:gd name="T17" fmla="*/ 454 h 535"/>
                <a:gd name="T18" fmla="*/ 38 w 356"/>
                <a:gd name="T19" fmla="*/ 535 h 535"/>
                <a:gd name="T20" fmla="*/ 356 w 356"/>
                <a:gd name="T21" fmla="*/ 194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6" h="535">
                  <a:moveTo>
                    <a:pt x="356" y="194"/>
                  </a:moveTo>
                  <a:cubicBezTo>
                    <a:pt x="356" y="122"/>
                    <a:pt x="333" y="55"/>
                    <a:pt x="295" y="0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74" y="123"/>
                    <a:pt x="186" y="157"/>
                    <a:pt x="186" y="194"/>
                  </a:cubicBezTo>
                  <a:cubicBezTo>
                    <a:pt x="186" y="284"/>
                    <a:pt x="116" y="358"/>
                    <a:pt x="27" y="365"/>
                  </a:cubicBezTo>
                  <a:cubicBezTo>
                    <a:pt x="27" y="365"/>
                    <a:pt x="27" y="365"/>
                    <a:pt x="27" y="365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38" y="535"/>
                    <a:pt x="38" y="535"/>
                    <a:pt x="38" y="535"/>
                  </a:cubicBezTo>
                  <a:cubicBezTo>
                    <a:pt x="215" y="522"/>
                    <a:pt x="356" y="374"/>
                    <a:pt x="356" y="194"/>
                  </a:cubicBezTo>
                  <a:close/>
                </a:path>
              </a:pathLst>
            </a:custGeom>
            <a:solidFill>
              <a:srgbClr val="0070C0"/>
            </a:solidFill>
            <a:ln w="28575" cap="flat">
              <a:solidFill>
                <a:srgbClr val="FEFDF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10097003" y="3896599"/>
              <a:ext cx="1940450" cy="1908244"/>
              <a:chOff x="12573000" y="3162300"/>
              <a:chExt cx="1643062" cy="1631950"/>
            </a:xfrm>
          </p:grpSpPr>
          <p:sp>
            <p:nvSpPr>
              <p:cNvPr id="67" name="Oval 109"/>
              <p:cNvSpPr>
                <a:spLocks noChangeArrowheads="1"/>
              </p:cNvSpPr>
              <p:nvPr/>
            </p:nvSpPr>
            <p:spPr bwMode="auto">
              <a:xfrm>
                <a:off x="12573000" y="3162300"/>
                <a:ext cx="1643062" cy="1631950"/>
              </a:xfrm>
              <a:prstGeom prst="ellipse">
                <a:avLst/>
              </a:prstGeom>
              <a:solidFill>
                <a:srgbClr val="0070C0"/>
              </a:solidFill>
              <a:ln w="28575" cap="flat">
                <a:solidFill>
                  <a:srgbClr val="FEFDFD"/>
                </a:solidFill>
                <a:prstDash val="solid"/>
                <a:miter lim="800000"/>
                <a:headEnd/>
                <a:tailEnd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endParaRPr>
              </a:p>
            </p:txBody>
          </p:sp>
          <p:sp>
            <p:nvSpPr>
              <p:cNvPr id="68" name="Oval 110"/>
              <p:cNvSpPr>
                <a:spLocks noChangeArrowheads="1"/>
              </p:cNvSpPr>
              <p:nvPr/>
            </p:nvSpPr>
            <p:spPr bwMode="auto">
              <a:xfrm>
                <a:off x="12754553" y="3338946"/>
                <a:ext cx="1281545" cy="1278659"/>
              </a:xfrm>
              <a:prstGeom prst="ellipse">
                <a:avLst/>
              </a:prstGeom>
              <a:solidFill>
                <a:srgbClr val="FEFDFD"/>
              </a:solidFill>
              <a:ln w="14288" cap="flat">
                <a:noFill/>
                <a:prstDash val="solid"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69" name="Freeform 113"/>
            <p:cNvSpPr>
              <a:spLocks/>
            </p:cNvSpPr>
            <p:nvPr/>
          </p:nvSpPr>
          <p:spPr bwMode="auto">
            <a:xfrm>
              <a:off x="8201549" y="2489548"/>
              <a:ext cx="2624764" cy="1162024"/>
            </a:xfrm>
            <a:custGeom>
              <a:avLst/>
              <a:gdLst>
                <a:gd name="T0" fmla="*/ 154 w 591"/>
                <a:gd name="T1" fmla="*/ 264 h 264"/>
                <a:gd name="T2" fmla="*/ 154 w 591"/>
                <a:gd name="T3" fmla="*/ 264 h 264"/>
                <a:gd name="T4" fmla="*/ 309 w 591"/>
                <a:gd name="T5" fmla="*/ 170 h 264"/>
                <a:gd name="T6" fmla="*/ 450 w 591"/>
                <a:gd name="T7" fmla="*/ 243 h 264"/>
                <a:gd name="T8" fmla="*/ 450 w 591"/>
                <a:gd name="T9" fmla="*/ 243 h 264"/>
                <a:gd name="T10" fmla="*/ 542 w 591"/>
                <a:gd name="T11" fmla="*/ 221 h 264"/>
                <a:gd name="T12" fmla="*/ 591 w 591"/>
                <a:gd name="T13" fmla="*/ 147 h 264"/>
                <a:gd name="T14" fmla="*/ 309 w 591"/>
                <a:gd name="T15" fmla="*/ 0 h 264"/>
                <a:gd name="T16" fmla="*/ 0 w 591"/>
                <a:gd name="T17" fmla="*/ 191 h 264"/>
                <a:gd name="T18" fmla="*/ 91 w 591"/>
                <a:gd name="T19" fmla="*/ 198 h 264"/>
                <a:gd name="T20" fmla="*/ 154 w 591"/>
                <a:gd name="T21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1" h="264">
                  <a:moveTo>
                    <a:pt x="154" y="264"/>
                  </a:moveTo>
                  <a:cubicBezTo>
                    <a:pt x="154" y="264"/>
                    <a:pt x="154" y="264"/>
                    <a:pt x="154" y="264"/>
                  </a:cubicBezTo>
                  <a:cubicBezTo>
                    <a:pt x="183" y="208"/>
                    <a:pt x="241" y="170"/>
                    <a:pt x="309" y="170"/>
                  </a:cubicBezTo>
                  <a:cubicBezTo>
                    <a:pt x="367" y="170"/>
                    <a:pt x="419" y="199"/>
                    <a:pt x="450" y="243"/>
                  </a:cubicBezTo>
                  <a:cubicBezTo>
                    <a:pt x="450" y="243"/>
                    <a:pt x="450" y="243"/>
                    <a:pt x="450" y="243"/>
                  </a:cubicBezTo>
                  <a:cubicBezTo>
                    <a:pt x="542" y="221"/>
                    <a:pt x="542" y="221"/>
                    <a:pt x="542" y="221"/>
                  </a:cubicBezTo>
                  <a:cubicBezTo>
                    <a:pt x="591" y="147"/>
                    <a:pt x="591" y="147"/>
                    <a:pt x="591" y="147"/>
                  </a:cubicBezTo>
                  <a:cubicBezTo>
                    <a:pt x="529" y="58"/>
                    <a:pt x="425" y="0"/>
                    <a:pt x="309" y="0"/>
                  </a:cubicBezTo>
                  <a:cubicBezTo>
                    <a:pt x="173" y="0"/>
                    <a:pt x="56" y="78"/>
                    <a:pt x="0" y="191"/>
                  </a:cubicBezTo>
                  <a:cubicBezTo>
                    <a:pt x="91" y="198"/>
                    <a:pt x="91" y="198"/>
                    <a:pt x="91" y="198"/>
                  </a:cubicBezTo>
                  <a:lnTo>
                    <a:pt x="154" y="264"/>
                  </a:lnTo>
                  <a:close/>
                </a:path>
              </a:pathLst>
            </a:custGeom>
            <a:solidFill>
              <a:srgbClr val="F46E00"/>
            </a:solidFill>
            <a:ln w="28575" cap="flat">
              <a:solidFill>
                <a:srgbClr val="FEFDF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0" name="Oval 111"/>
            <p:cNvSpPr>
              <a:spLocks noChangeArrowheads="1"/>
            </p:cNvSpPr>
            <p:nvPr/>
          </p:nvSpPr>
          <p:spPr bwMode="auto">
            <a:xfrm>
              <a:off x="8604638" y="1325668"/>
              <a:ext cx="1927327" cy="1911956"/>
            </a:xfrm>
            <a:prstGeom prst="ellipse">
              <a:avLst/>
            </a:prstGeom>
            <a:solidFill>
              <a:srgbClr val="F46E00"/>
            </a:solidFill>
            <a:ln w="28575" cap="flat">
              <a:solidFill>
                <a:srgbClr val="FEFDFD"/>
              </a:solidFill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1" name="Oval 107"/>
            <p:cNvSpPr>
              <a:spLocks noChangeArrowheads="1"/>
            </p:cNvSpPr>
            <p:nvPr/>
          </p:nvSpPr>
          <p:spPr bwMode="auto">
            <a:xfrm>
              <a:off x="7121646" y="3896599"/>
              <a:ext cx="1936700" cy="1908244"/>
            </a:xfrm>
            <a:prstGeom prst="ellipse">
              <a:avLst/>
            </a:prstGeom>
            <a:solidFill>
              <a:srgbClr val="FCC320"/>
            </a:solidFill>
            <a:ln w="28575" cap="flat">
              <a:solidFill>
                <a:srgbClr val="FEFDFD"/>
              </a:solidFill>
              <a:prstDash val="solid"/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2" name="Oval 108"/>
            <p:cNvSpPr>
              <a:spLocks noChangeArrowheads="1"/>
            </p:cNvSpPr>
            <p:nvPr/>
          </p:nvSpPr>
          <p:spPr bwMode="auto">
            <a:xfrm>
              <a:off x="7330689" y="4103153"/>
              <a:ext cx="1518613" cy="1495140"/>
            </a:xfrm>
            <a:prstGeom prst="ellipse">
              <a:avLst/>
            </a:prstGeom>
            <a:solidFill>
              <a:srgbClr val="FEFDFD"/>
            </a:solidFill>
            <a:ln w="14288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604723" y="4990356"/>
              <a:ext cx="1002930" cy="30777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algn="ctr" defTabSz="685800">
                <a:defRPr/>
              </a:pPr>
              <a:r>
                <a:rPr lang="en-US" sz="2000" b="1" dirty="0" smtClean="0">
                  <a:solidFill>
                    <a:srgbClr val="3B3939"/>
                  </a:solidFill>
                  <a:latin typeface="Calibri Light" panose="020F0302020204030204" pitchFamily="34" charset="0"/>
                </a:rPr>
                <a:t>Content</a:t>
              </a:r>
              <a:endParaRPr lang="en-US" sz="2000" b="1" dirty="0">
                <a:solidFill>
                  <a:srgbClr val="3B3939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4" name="Oval 112"/>
            <p:cNvSpPr>
              <a:spLocks noChangeArrowheads="1"/>
            </p:cNvSpPr>
            <p:nvPr/>
          </p:nvSpPr>
          <p:spPr bwMode="auto">
            <a:xfrm>
              <a:off x="8813256" y="1535764"/>
              <a:ext cx="1510092" cy="1491765"/>
            </a:xfrm>
            <a:prstGeom prst="ellipse">
              <a:avLst/>
            </a:prstGeom>
            <a:solidFill>
              <a:srgbClr val="FEFDFD"/>
            </a:solidFill>
            <a:ln w="14288" cap="flat">
              <a:noFill/>
              <a:prstDash val="solid"/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937720" y="2394793"/>
              <a:ext cx="1261160" cy="30777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algn="ctr" defTabSz="685800">
                <a:defRPr/>
              </a:pPr>
              <a:r>
                <a:rPr lang="en-US" sz="2000" b="1" dirty="0" smtClean="0">
                  <a:solidFill>
                    <a:srgbClr val="ED8B00"/>
                  </a:solidFill>
                  <a:latin typeface="Calibri Light" panose="020F0302020204030204" pitchFamily="34" charset="0"/>
                </a:rPr>
                <a:t>Presence</a:t>
              </a:r>
              <a:endParaRPr lang="en-US" sz="2000" b="1" dirty="0">
                <a:solidFill>
                  <a:srgbClr val="ED8B0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580709" y="4985458"/>
              <a:ext cx="973037" cy="30777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algn="ctr" defTabSz="685800">
                <a:defRPr/>
              </a:pPr>
              <a:r>
                <a:rPr lang="en-US" sz="2000" b="1" dirty="0" smtClean="0">
                  <a:solidFill>
                    <a:srgbClr val="0070C0"/>
                  </a:solidFill>
                  <a:latin typeface="Calibri Light" panose="020F0302020204030204" pitchFamily="34" charset="0"/>
                </a:rPr>
                <a:t>Impact</a:t>
              </a:r>
              <a:endParaRPr lang="en-US" sz="2000" b="1" dirty="0">
                <a:solidFill>
                  <a:srgbClr val="0070C0"/>
                </a:solidFill>
                <a:latin typeface="Calibri Light" panose="020F0302020204030204" pitchFamily="34" charset="0"/>
              </a:endParaRPr>
            </a:p>
          </p:txBody>
        </p:sp>
        <p:pic>
          <p:nvPicPr>
            <p:cNvPr id="77" name="Picture 2" descr="internet, line, web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0395" y="1815967"/>
              <a:ext cx="517060" cy="517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4" descr="boss, influence, leader, man, team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7632" y="4502458"/>
              <a:ext cx="470055" cy="470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6" descr="blogs ico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6272" y="4395681"/>
              <a:ext cx="688207" cy="688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261910" y="3476012"/>
          <a:ext cx="5856543" cy="924538"/>
        </p:xfrm>
        <a:graphic>
          <a:graphicData uri="http://schemas.openxmlformats.org/drawingml/2006/table">
            <a:tbl>
              <a:tblPr firstRow="1" bandRow="1"/>
              <a:tblGrid>
                <a:gridCol w="836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6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0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Facebook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Twitter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Instagram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Pintrest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Youtube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LinkedIn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Researchgate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16K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Likes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n-US" sz="1200" b="0" i="0" u="none" strike="noStrike" baseline="0" dirty="0" smtClean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Followers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n-US" sz="1200" b="0" i="0" u="none" strike="noStrike" baseline="0" dirty="0" smtClean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Followers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en-US" sz="1200" b="0" i="0" u="none" strike="noStrike" baseline="0" dirty="0" smtClean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Followers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756</a:t>
                      </a:r>
                      <a:endParaRPr lang="en-US" sz="1200" b="0" i="0" u="none" strike="noStrike" baseline="0" dirty="0" smtClean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Subscribers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36K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Followers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14</a:t>
                      </a:r>
                      <a:r>
                        <a:rPr lang="en-US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Members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4" name="Rounded Rectangle 83"/>
          <p:cNvSpPr/>
          <p:nvPr/>
        </p:nvSpPr>
        <p:spPr bwMode="auto">
          <a:xfrm>
            <a:off x="2003255" y="3083801"/>
            <a:ext cx="2242852" cy="359116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t">
            <a:noAutofit/>
          </a:bodyPr>
          <a:lstStyle/>
          <a:p>
            <a:pPr algn="ctr"/>
            <a:r>
              <a:rPr lang="en-US" sz="1600" b="1" kern="0" dirty="0" smtClean="0">
                <a:solidFill>
                  <a:srgbClr val="0070C0"/>
                </a:solidFill>
                <a:latin typeface="Calibri Light" panose="020F0302020204030204"/>
                <a:cs typeface="Arial" pitchFamily="34" charset="0"/>
              </a:rPr>
              <a:t>Followers / Likes</a:t>
            </a:r>
          </a:p>
        </p:txBody>
      </p:sp>
      <p:sp>
        <p:nvSpPr>
          <p:cNvPr id="48" name="Isosceles Triangle 47"/>
          <p:cNvSpPr/>
          <p:nvPr/>
        </p:nvSpPr>
        <p:spPr>
          <a:xfrm>
            <a:off x="6775635" y="1921047"/>
            <a:ext cx="182880" cy="182880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96" name="Group 4095"/>
          <p:cNvGrpSpPr/>
          <p:nvPr/>
        </p:nvGrpSpPr>
        <p:grpSpPr>
          <a:xfrm>
            <a:off x="6557751" y="1693681"/>
            <a:ext cx="1105639" cy="204277"/>
            <a:chOff x="6455150" y="1616298"/>
            <a:chExt cx="1471605" cy="299082"/>
          </a:xfrm>
        </p:grpSpPr>
        <p:sp>
          <p:nvSpPr>
            <p:cNvPr id="90" name="Rounded Rectangle 89"/>
            <p:cNvSpPr/>
            <p:nvPr/>
          </p:nvSpPr>
          <p:spPr bwMode="auto">
            <a:xfrm rot="10800000">
              <a:off x="6455150" y="1616298"/>
              <a:ext cx="1471605" cy="299082"/>
            </a:xfrm>
            <a:prstGeom prst="roundRect">
              <a:avLst>
                <a:gd name="adj" fmla="val 9703"/>
              </a:avLst>
            </a:prstGeom>
            <a:gradFill flip="none" rotWithShape="1">
              <a:gsLst>
                <a:gs pos="38000">
                  <a:schemeClr val="accent4"/>
                </a:gs>
                <a:gs pos="66000">
                  <a:schemeClr val="accent4"/>
                </a:gs>
                <a:gs pos="99000">
                  <a:schemeClr val="accent6">
                    <a:lumMod val="50000"/>
                  </a:schemeClr>
                </a:gs>
                <a:gs pos="0">
                  <a:srgbClr val="FF000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tlCol="0" anchor="ctr"/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6501271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857070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179169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61425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727237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953203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066186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840220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292152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405135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631101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74408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7518118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Isosceles Triangle 110"/>
          <p:cNvSpPr/>
          <p:nvPr/>
        </p:nvSpPr>
        <p:spPr>
          <a:xfrm>
            <a:off x="6847085" y="3942009"/>
            <a:ext cx="182880" cy="182880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6557751" y="3670471"/>
            <a:ext cx="1105639" cy="204277"/>
            <a:chOff x="6455150" y="1616298"/>
            <a:chExt cx="1471605" cy="299082"/>
          </a:xfrm>
        </p:grpSpPr>
        <p:sp>
          <p:nvSpPr>
            <p:cNvPr id="127" name="Rounded Rectangle 126"/>
            <p:cNvSpPr/>
            <p:nvPr/>
          </p:nvSpPr>
          <p:spPr bwMode="auto">
            <a:xfrm rot="10800000">
              <a:off x="6455150" y="1616298"/>
              <a:ext cx="1471605" cy="299082"/>
            </a:xfrm>
            <a:prstGeom prst="roundRect">
              <a:avLst>
                <a:gd name="adj" fmla="val 9703"/>
              </a:avLst>
            </a:prstGeom>
            <a:gradFill flip="none" rotWithShape="1">
              <a:gsLst>
                <a:gs pos="38000">
                  <a:schemeClr val="accent4"/>
                </a:gs>
                <a:gs pos="66000">
                  <a:schemeClr val="accent4"/>
                </a:gs>
                <a:gs pos="99000">
                  <a:schemeClr val="accent6">
                    <a:lumMod val="50000"/>
                  </a:schemeClr>
                </a:gs>
                <a:gs pos="0">
                  <a:srgbClr val="FF000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tlCol="0" anchor="ctr"/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6501271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7857070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7179169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661425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6727237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6953203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7066186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6840220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292152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405135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631101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74408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518118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6557751" y="5660017"/>
            <a:ext cx="1105639" cy="204277"/>
            <a:chOff x="6455150" y="1616298"/>
            <a:chExt cx="1471605" cy="299082"/>
          </a:xfrm>
        </p:grpSpPr>
        <p:sp>
          <p:nvSpPr>
            <p:cNvPr id="142" name="Rounded Rectangle 141"/>
            <p:cNvSpPr/>
            <p:nvPr/>
          </p:nvSpPr>
          <p:spPr bwMode="auto">
            <a:xfrm rot="10800000">
              <a:off x="6455150" y="1616298"/>
              <a:ext cx="1471605" cy="299082"/>
            </a:xfrm>
            <a:prstGeom prst="roundRect">
              <a:avLst>
                <a:gd name="adj" fmla="val 9703"/>
              </a:avLst>
            </a:prstGeom>
            <a:gradFill flip="none" rotWithShape="1">
              <a:gsLst>
                <a:gs pos="38000">
                  <a:schemeClr val="accent4"/>
                </a:gs>
                <a:gs pos="66000">
                  <a:schemeClr val="accent4"/>
                </a:gs>
                <a:gs pos="99000">
                  <a:schemeClr val="accent6">
                    <a:lumMod val="50000"/>
                  </a:schemeClr>
                </a:gs>
                <a:gs pos="0">
                  <a:srgbClr val="FF000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tlCol="0" anchor="ctr"/>
            <a:lstStyle/>
            <a:p>
              <a:pPr algn="ctr" fontAlgn="base">
                <a:lnSpc>
                  <a:spcPts val="14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6501271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7857070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179169" y="1652182"/>
              <a:ext cx="0" cy="22731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61425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727237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953203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7066186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840220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7292152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405135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7631101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7744084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7518118" y="1688209"/>
              <a:ext cx="0" cy="15525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Isosceles Triangle 155"/>
          <p:cNvSpPr/>
          <p:nvPr/>
        </p:nvSpPr>
        <p:spPr>
          <a:xfrm>
            <a:off x="6579426" y="5916274"/>
            <a:ext cx="182880" cy="182880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 bwMode="auto">
          <a:xfrm>
            <a:off x="1807008" y="4972513"/>
            <a:ext cx="2985236" cy="359116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t">
            <a:noAutofit/>
          </a:bodyPr>
          <a:lstStyle/>
          <a:p>
            <a:pPr algn="ctr"/>
            <a:r>
              <a:rPr lang="en-US" sz="1600" b="1" kern="0" dirty="0" smtClean="0">
                <a:solidFill>
                  <a:srgbClr val="0070C0"/>
                </a:solidFill>
                <a:latin typeface="Calibri Light" panose="020F0302020204030204"/>
                <a:cs typeface="Arial" pitchFamily="34" charset="0"/>
              </a:rPr>
              <a:t>Frequency of Posts  / Tweets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6376746" y="943314"/>
            <a:ext cx="1150937" cy="326469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t">
            <a:noAutofit/>
          </a:bodyPr>
          <a:lstStyle/>
          <a:p>
            <a:pPr algn="ctr"/>
            <a:r>
              <a:rPr lang="en-US" sz="1600" b="1" kern="0" dirty="0" smtClean="0">
                <a:solidFill>
                  <a:srgbClr val="0070C0"/>
                </a:solidFill>
                <a:latin typeface="Calibri Light" panose="020F0302020204030204"/>
                <a:cs typeface="Arial" pitchFamily="34" charset="0"/>
              </a:rPr>
              <a:t>Overall</a:t>
            </a:r>
          </a:p>
        </p:txBody>
      </p:sp>
      <p:graphicFrame>
        <p:nvGraphicFramePr>
          <p:cNvPr id="95" name="Chart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825382"/>
              </p:ext>
            </p:extLst>
          </p:nvPr>
        </p:nvGraphicFramePr>
        <p:xfrm>
          <a:off x="181327" y="5152071"/>
          <a:ext cx="5919615" cy="124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96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011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89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6" descr="cross, delete, remov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8" y="2070927"/>
            <a:ext cx="219285" cy="21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3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should we Focus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57465" y="1644723"/>
            <a:ext cx="2707482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91440" algn="r" fontAlgn="base">
              <a:lnSpc>
                <a:spcPts val="1400"/>
              </a:lnSpc>
              <a:spcAft>
                <a:spcPct val="0"/>
              </a:spcAft>
            </a:pP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728789" y="2445267"/>
            <a:ext cx="3536157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978697" y="3245811"/>
            <a:ext cx="4286250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978697" y="4046355"/>
            <a:ext cx="4286250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728789" y="4846899"/>
            <a:ext cx="3536157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557465" y="5647445"/>
            <a:ext cx="2707482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22" name="Freeform 21"/>
          <p:cNvSpPr/>
          <p:nvPr/>
        </p:nvSpPr>
        <p:spPr>
          <a:xfrm flipH="1">
            <a:off x="6907999" y="1644723"/>
            <a:ext cx="2707481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Search Engine Optimization</a:t>
            </a: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23" name="Freeform 22"/>
          <p:cNvSpPr/>
          <p:nvPr/>
        </p:nvSpPr>
        <p:spPr>
          <a:xfrm flipH="1">
            <a:off x="6908000" y="2445267"/>
            <a:ext cx="3536156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Post content like Point of View, Industry Benchmark and Current Trends</a:t>
            </a:r>
          </a:p>
        </p:txBody>
      </p:sp>
      <p:sp>
        <p:nvSpPr>
          <p:cNvPr id="24" name="Freeform 23"/>
          <p:cNvSpPr/>
          <p:nvPr/>
        </p:nvSpPr>
        <p:spPr>
          <a:xfrm flipH="1">
            <a:off x="6907999" y="3245811"/>
            <a:ext cx="4286249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Increase Post</a:t>
            </a:r>
          </a:p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Use  Automation Tools to schedule your posts</a:t>
            </a:r>
          </a:p>
        </p:txBody>
      </p:sp>
      <p:sp>
        <p:nvSpPr>
          <p:cNvPr id="25" name="Freeform 24"/>
          <p:cNvSpPr/>
          <p:nvPr/>
        </p:nvSpPr>
        <p:spPr>
          <a:xfrm flipH="1">
            <a:off x="6907999" y="4046355"/>
            <a:ext cx="4286249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Click Stream Analytics</a:t>
            </a:r>
          </a:p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Predict the user  / Visitor base of your Digital Platform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6908000" y="4846899"/>
            <a:ext cx="3536156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Organize events / workshops to be in the news / Collaborate with Industry companies</a:t>
            </a:r>
          </a:p>
        </p:txBody>
      </p:sp>
      <p:sp>
        <p:nvSpPr>
          <p:cNvPr id="27" name="Freeform 26"/>
          <p:cNvSpPr/>
          <p:nvPr/>
        </p:nvSpPr>
        <p:spPr>
          <a:xfrm flipH="1">
            <a:off x="6907999" y="5647445"/>
            <a:ext cx="2707481" cy="709640"/>
          </a:xfrm>
          <a:custGeom>
            <a:avLst/>
            <a:gdLst>
              <a:gd name="connsiteX0" fmla="*/ 210503 w 3078247"/>
              <a:gd name="connsiteY0" fmla="*/ 0 h 437886"/>
              <a:gd name="connsiteX1" fmla="*/ 3078247 w 3078247"/>
              <a:gd name="connsiteY1" fmla="*/ 0 h 437886"/>
              <a:gd name="connsiteX2" fmla="*/ 3078247 w 3078247"/>
              <a:gd name="connsiteY2" fmla="*/ 437886 h 437886"/>
              <a:gd name="connsiteX3" fmla="*/ 210503 w 3078247"/>
              <a:gd name="connsiteY3" fmla="*/ 437886 h 437886"/>
              <a:gd name="connsiteX4" fmla="*/ 210503 w 3078247"/>
              <a:gd name="connsiteY4" fmla="*/ 429447 h 437886"/>
              <a:gd name="connsiteX5" fmla="*/ 0 w 3078247"/>
              <a:gd name="connsiteY5" fmla="*/ 218944 h 437886"/>
              <a:gd name="connsiteX6" fmla="*/ 210503 w 3078247"/>
              <a:gd name="connsiteY6" fmla="*/ 8441 h 4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8247" h="437886">
                <a:moveTo>
                  <a:pt x="210503" y="0"/>
                </a:moveTo>
                <a:lnTo>
                  <a:pt x="3078247" y="0"/>
                </a:lnTo>
                <a:lnTo>
                  <a:pt x="3078247" y="437886"/>
                </a:lnTo>
                <a:lnTo>
                  <a:pt x="210503" y="437886"/>
                </a:lnTo>
                <a:lnTo>
                  <a:pt x="210503" y="429447"/>
                </a:lnTo>
                <a:cubicBezTo>
                  <a:pt x="94245" y="429447"/>
                  <a:pt x="0" y="335202"/>
                  <a:pt x="0" y="218944"/>
                </a:cubicBezTo>
                <a:cubicBezTo>
                  <a:pt x="0" y="102686"/>
                  <a:pt x="94245" y="8441"/>
                  <a:pt x="210503" y="84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tlCol="0" anchor="ctr">
            <a:noAutofit/>
          </a:bodyPr>
          <a:lstStyle/>
          <a:p>
            <a:pPr marL="171450" indent="-171450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Create </a:t>
            </a:r>
            <a:r>
              <a:rPr lang="en-US" sz="14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Hashtags</a:t>
            </a: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 </a:t>
            </a:r>
            <a:r>
              <a:rPr lang="en-US" sz="14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and Create Trends</a:t>
            </a: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907999" y="1076914"/>
            <a:ext cx="2489206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r>
              <a:rPr lang="en-US" sz="2800" b="1" kern="0" dirty="0" smtClean="0">
                <a:solidFill>
                  <a:srgbClr val="0070C0"/>
                </a:solidFill>
                <a:latin typeface="Calibri Light" panose="020F0302020204030204"/>
                <a:cs typeface="Arial" pitchFamily="34" charset="0"/>
              </a:rPr>
              <a:t>Solution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1725863" y="1076914"/>
            <a:ext cx="353908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algn="r"/>
            <a:r>
              <a:rPr lang="en-US" sz="2800" b="1" kern="0" dirty="0" smtClean="0">
                <a:solidFill>
                  <a:srgbClr val="0070C0"/>
                </a:solidFill>
                <a:latin typeface="Calibri Light" panose="020F0302020204030204"/>
                <a:cs typeface="Arial" pitchFamily="34" charset="0"/>
              </a:rPr>
              <a:t>Areas of Improvement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786068" y="1819496"/>
            <a:ext cx="2300287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171450" indent="-17145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Search Engine Feed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428882" y="2616547"/>
            <a:ext cx="265747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228600" indent="-22860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Blogs and Discussions</a:t>
            </a: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428882" y="3413598"/>
            <a:ext cx="265747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171450" indent="-17145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Online Presence and Impact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2428882" y="4210649"/>
            <a:ext cx="265747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171450" indent="-17145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User / visitor analytics</a:t>
            </a:r>
          </a:p>
        </p:txBody>
      </p:sp>
      <p:pic>
        <p:nvPicPr>
          <p:cNvPr id="1026" name="Picture 2" descr="bug, configuration, find, optimization, search, setting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305" y="1706211"/>
            <a:ext cx="625643" cy="62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k, office, pen, precision, writ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596" y="2580141"/>
            <a:ext cx="517060" cy="51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usiness, communication, digital, digital world, technology, world icon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43" y="3345488"/>
            <a:ext cx="568766" cy="56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 bwMode="auto">
          <a:xfrm>
            <a:off x="2428882" y="5007700"/>
            <a:ext cx="265747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171450" indent="-17145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News Feeds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2428882" y="5804751"/>
            <a:ext cx="2657473" cy="395028"/>
          </a:xfrm>
          <a:prstGeom prst="roundRect">
            <a:avLst>
              <a:gd name="adj" fmla="val 9703"/>
            </a:avLst>
          </a:prstGeom>
          <a:noFill/>
          <a:ln>
            <a:noFill/>
            <a:prstDash val="sysDash"/>
          </a:ln>
          <a:effectLst/>
        </p:spPr>
        <p:txBody>
          <a:bodyPr wrap="square" anchor="ctr">
            <a:noAutofit/>
          </a:bodyPr>
          <a:lstStyle/>
          <a:p>
            <a:pPr marL="171450" indent="-171450" algn="r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prstClr val="white"/>
                </a:solidFill>
                <a:latin typeface="Calibri Light" panose="020F0302020204030204"/>
                <a:ea typeface="ヒラギノ角ゴ Pro W3" pitchFamily="124" charset="-128"/>
              </a:rPr>
              <a:t>Influence</a:t>
            </a:r>
            <a:endParaRPr lang="en-US" sz="1400" b="1" dirty="0">
              <a:solidFill>
                <a:prstClr val="white"/>
              </a:solidFill>
              <a:latin typeface="Calibri Light" panose="020F0302020204030204"/>
              <a:ea typeface="ヒラギノ角ゴ Pro W3" pitchFamily="124" charset="-128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12392" y="5744939"/>
            <a:ext cx="561468" cy="540223"/>
          </a:xfrm>
          <a:prstGeom prst="rect">
            <a:avLst/>
          </a:prstGeom>
        </p:spPr>
      </p:pic>
      <p:pic>
        <p:nvPicPr>
          <p:cNvPr id="1034" name="Picture 10" descr="click, computer, cursor, electronic, mouse icon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43" y="4162541"/>
            <a:ext cx="568766" cy="56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news, newspaper, read icon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596" y="4979594"/>
            <a:ext cx="517060" cy="51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7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9BD5">
                    <a:lumMod val="50000"/>
                  </a:srgbClr>
                </a:solidFill>
              </a:rPr>
              <a:t>Prepared by Tanmay Nerpagar for Client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18629" y="0"/>
            <a:ext cx="647337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84000"/>
            </a:schemeClr>
          </a:solidFill>
          <a:ln>
            <a:noFill/>
            <a:prstDash val="sysDash"/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5400" b="1" kern="0" dirty="0" smtClean="0">
                <a:solidFill>
                  <a:prstClr val="white">
                    <a:lumMod val="10000"/>
                  </a:prstClr>
                </a:solidFill>
                <a:latin typeface="Century Gothic" panose="020B0502020202020204" pitchFamily="34" charset="0"/>
                <a:cs typeface="Arial" pitchFamily="34" charset="0"/>
              </a:rPr>
              <a:t>Thank You !</a:t>
            </a:r>
            <a:endParaRPr lang="en-US" sz="5400" b="1" kern="0" dirty="0">
              <a:solidFill>
                <a:prstClr val="white">
                  <a:lumMod val="10000"/>
                </a:prst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6226"/>
            <a:ext cx="11557000" cy="562376"/>
          </a:xfrm>
        </p:spPr>
        <p:txBody>
          <a:bodyPr/>
          <a:lstStyle/>
          <a:p>
            <a:r>
              <a:rPr lang="en-US" dirty="0" smtClean="0"/>
              <a:t>Understanding Client Offerings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 Tanmay Nerpagar for Client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0461-A2BB-4910-8A71-733CD11032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0" y="894415"/>
            <a:ext cx="12192000" cy="352618"/>
          </a:xfrm>
          <a:prstGeom prst="rect">
            <a:avLst/>
          </a:prstGeom>
          <a:solidFill>
            <a:srgbClr val="00206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EFDFD"/>
                </a:solidFill>
                <a:latin typeface="Calibri Light" panose="020F0302020204030204" pitchFamily="34" charset="0"/>
                <a:ea typeface="+mj-ea"/>
              </a:rPr>
              <a:t>Service Offerings</a:t>
            </a:r>
            <a:endParaRPr lang="en-US" b="1" dirty="0">
              <a:solidFill>
                <a:srgbClr val="FEFDFD"/>
              </a:solidFill>
              <a:latin typeface="Calibri Light" panose="020F0302020204030204" pitchFamily="34" charset="0"/>
              <a:ea typeface="+mj-e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2870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  <a:endParaRPr lang="en-US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2870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Design</a:t>
            </a:r>
            <a:endParaRPr lang="en-US" sz="1200" b="1" dirty="0">
              <a:solidFill>
                <a:schemeClr val="bg1"/>
              </a:solidFill>
              <a:latin typeface="Calibri Light" panose="020F0302020204030204" pitchFamily="34" charset="0"/>
              <a:ea typeface="+mj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57854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  <a:endParaRPr lang="en-US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57854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Medical Communications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172838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  <a:endParaRPr lang="en-US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72838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Medical Information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87822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  <a:endParaRPr lang="en-US" sz="1200" kern="0" dirty="0" smtClean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87822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HEOR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202806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i-FI" sz="1200" kern="0" dirty="0" smtClean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  <a:endParaRPr lang="fi-FI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202806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Regulatory Writing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217790" y="3010429"/>
            <a:ext cx="1855146" cy="3004625"/>
          </a:xfrm>
          <a:prstGeom prst="rect">
            <a:avLst/>
          </a:prstGeom>
          <a:solidFill>
            <a:srgbClr val="B2B2B2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171450" lvl="1" indent="-17145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0000"/>
                </a:solidFill>
                <a:latin typeface="Calibri Light" panose="020F0302020204030204" pitchFamily="34" charset="0"/>
                <a:ea typeface="ヒラギノ角ゴ Pro W3" pitchFamily="124" charset="-128"/>
              </a:rPr>
              <a:t>AAAAA</a:t>
            </a:r>
          </a:p>
          <a:p>
            <a:pPr marL="0" lvl="1" fontAlgn="base">
              <a:spcAft>
                <a:spcPct val="0"/>
              </a:spcAft>
            </a:pPr>
            <a:endParaRPr lang="en-US" sz="1200" kern="0" dirty="0">
              <a:solidFill>
                <a:srgbClr val="000000"/>
              </a:solidFill>
              <a:latin typeface="Calibri Light" panose="020F0302020204030204" pitchFamily="34" charset="0"/>
              <a:ea typeface="ヒラギノ角ゴ Pro W3" pitchFamily="12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217790" y="2525973"/>
            <a:ext cx="1855146" cy="353212"/>
          </a:xfrm>
          <a:prstGeom prst="rect">
            <a:avLst/>
          </a:prstGeom>
          <a:solidFill>
            <a:srgbClr val="0070C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latin typeface="Calibri Light" panose="020F0302020204030204" pitchFamily="34" charset="0"/>
                <a:ea typeface="+mj-ea"/>
              </a:rPr>
              <a:t>Digital</a:t>
            </a:r>
          </a:p>
        </p:txBody>
      </p:sp>
      <p:pic>
        <p:nvPicPr>
          <p:cNvPr id="20" name="Picture 2" descr="cloud, computer, device, digital, laptop, technology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561" y="1474268"/>
            <a:ext cx="1007604" cy="100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ealth, medical, microscope, researh, science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9" y="1599557"/>
            <a:ext cx="757028" cy="75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health, medical, medical report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913" y="1599557"/>
            <a:ext cx="757028" cy="75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approval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275" y="1633967"/>
            <a:ext cx="688208" cy="68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analysis, graph, report icon"/>
          <p:cNvPicPr>
            <a:picLocks noChangeAspect="1" noChangeArrowheads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029" y="1561705"/>
            <a:ext cx="832731" cy="83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ocument, information, text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741" y="1729932"/>
            <a:ext cx="625643" cy="62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Left Arrow 2">
            <a:hlinkClick r:id="rId8" action="ppaction://hlinksldjump"/>
          </p:cNvPr>
          <p:cNvSpPr/>
          <p:nvPr/>
        </p:nvSpPr>
        <p:spPr>
          <a:xfrm>
            <a:off x="11354463" y="216556"/>
            <a:ext cx="589402" cy="298608"/>
          </a:xfrm>
          <a:prstGeom prst="leftArrow">
            <a:avLst/>
          </a:prstGeom>
          <a:solidFill>
            <a:schemeClr val="accent2"/>
          </a:solidFill>
          <a:ln>
            <a:solidFill>
              <a:srgbClr val="ED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BACK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303</Words>
  <Application>Microsoft Office PowerPoint</Application>
  <PresentationFormat>Widescreen</PresentationFormat>
  <Paragraphs>146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Century Gothic</vt:lpstr>
      <vt:lpstr>Lato</vt:lpstr>
      <vt:lpstr>Lato Regular</vt:lpstr>
      <vt:lpstr>Wingdings</vt:lpstr>
      <vt:lpstr>ヒラギノ角ゴ Pro W3</vt:lpstr>
      <vt:lpstr>Office Theme</vt:lpstr>
      <vt:lpstr>PowerPoint Presentation</vt:lpstr>
      <vt:lpstr>Agenda</vt:lpstr>
      <vt:lpstr>About Client Communication</vt:lpstr>
      <vt:lpstr>Client Communications’ Digital Footprint</vt:lpstr>
      <vt:lpstr>Where should we Focus</vt:lpstr>
      <vt:lpstr>PowerPoint Presentation</vt:lpstr>
      <vt:lpstr>Understanding Client Offerings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Nerpagar</dc:creator>
  <cp:lastModifiedBy>Tanmay Nerpagar</cp:lastModifiedBy>
  <cp:revision>193</cp:revision>
  <dcterms:created xsi:type="dcterms:W3CDTF">2018-04-01T08:16:57Z</dcterms:created>
  <dcterms:modified xsi:type="dcterms:W3CDTF">2019-11-21T05:27:42Z</dcterms:modified>
</cp:coreProperties>
</file>