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6" r:id="rId2"/>
    <p:sldId id="257" r:id="rId3"/>
    <p:sldId id="258" r:id="rId4"/>
    <p:sldId id="334" r:id="rId5"/>
    <p:sldId id="338" r:id="rId6"/>
    <p:sldId id="342" r:id="rId7"/>
    <p:sldId id="341" r:id="rId8"/>
    <p:sldId id="304" r:id="rId9"/>
    <p:sldId id="345" r:id="rId10"/>
    <p:sldId id="408" r:id="rId11"/>
    <p:sldId id="259" r:id="rId12"/>
    <p:sldId id="382" r:id="rId13"/>
    <p:sldId id="383" r:id="rId14"/>
    <p:sldId id="409" r:id="rId15"/>
    <p:sldId id="385" r:id="rId16"/>
    <p:sldId id="386" r:id="rId17"/>
    <p:sldId id="391" r:id="rId18"/>
    <p:sldId id="392" r:id="rId19"/>
    <p:sldId id="393" r:id="rId20"/>
    <p:sldId id="396" r:id="rId21"/>
    <p:sldId id="397" r:id="rId22"/>
    <p:sldId id="399" r:id="rId23"/>
    <p:sldId id="400" r:id="rId24"/>
    <p:sldId id="401" r:id="rId25"/>
    <p:sldId id="402" r:id="rId26"/>
    <p:sldId id="398" r:id="rId27"/>
    <p:sldId id="404" r:id="rId28"/>
    <p:sldId id="406" r:id="rId29"/>
    <p:sldId id="388" r:id="rId30"/>
    <p:sldId id="403" r:id="rId31"/>
    <p:sldId id="410"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1F1"/>
    <a:srgbClr val="8E002B"/>
    <a:srgbClr val="0080F8"/>
    <a:srgbClr val="7EB794"/>
    <a:srgbClr val="AB798A"/>
    <a:srgbClr val="AD1572"/>
    <a:srgbClr val="6860B1"/>
    <a:srgbClr val="530D4C"/>
    <a:srgbClr val="621B03"/>
    <a:srgbClr val="260A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50" d="100"/>
          <a:sy n="50" d="100"/>
        </p:scale>
        <p:origin x="1476" y="4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881801125703565"/>
          <c:y val="7.7205882352941194E-2"/>
          <c:w val="0.85365853658536595"/>
          <c:h val="0.69485294117647078"/>
        </c:manualLayout>
      </c:layout>
      <c:scatterChart>
        <c:scatterStyle val="lineMarker"/>
        <c:varyColors val="0"/>
        <c:ser>
          <c:idx val="0"/>
          <c:order val="0"/>
          <c:spPr>
            <a:ln w="34704">
              <a:noFill/>
            </a:ln>
          </c:spPr>
          <c:marker>
            <c:symbol val="diamond"/>
            <c:size val="6"/>
            <c:spPr>
              <a:solidFill>
                <a:srgbClr val="000080"/>
              </a:solidFill>
              <a:ln>
                <a:solidFill>
                  <a:srgbClr val="000080"/>
                </a:solidFill>
                <a:prstDash val="solid"/>
              </a:ln>
            </c:spPr>
          </c:marker>
          <c:trendline>
            <c:spPr>
              <a:ln w="30848">
                <a:solidFill>
                  <a:srgbClr val="000000"/>
                </a:solidFill>
                <a:prstDash val="solid"/>
              </a:ln>
            </c:spPr>
            <c:trendlineType val="linear"/>
            <c:intercept val="0"/>
            <c:dispRSqr val="1"/>
            <c:dispEq val="1"/>
            <c:trendlineLbl>
              <c:layout>
                <c:manualLayout>
                  <c:x val="-0.1063728681858932"/>
                  <c:y val="-0.15814022509777612"/>
                </c:manualLayout>
              </c:layout>
              <c:tx>
                <c:rich>
                  <a:bodyPr/>
                  <a:lstStyle/>
                  <a:p>
                    <a:pPr>
                      <a:defRPr sz="2400" b="0" i="0" u="none" strike="noStrike" baseline="0">
                        <a:solidFill>
                          <a:srgbClr val="000000"/>
                        </a:solidFill>
                        <a:latin typeface="Arial"/>
                        <a:ea typeface="Arial"/>
                        <a:cs typeface="Arial"/>
                      </a:defRPr>
                    </a:pPr>
                    <a:r>
                      <a:rPr lang="en-US" sz="2400" b="0" i="0" strike="noStrike">
                        <a:solidFill>
                          <a:srgbClr val="000000"/>
                        </a:solidFill>
                        <a:latin typeface="Arial"/>
                        <a:cs typeface="Arial"/>
                      </a:rPr>
                      <a:t>y = 6.3165x</a:t>
                    </a:r>
                  </a:p>
                  <a:p>
                    <a:pPr>
                      <a:defRPr sz="2400" b="0" i="0" u="none" strike="noStrike" baseline="0">
                        <a:solidFill>
                          <a:srgbClr val="000000"/>
                        </a:solidFill>
                        <a:latin typeface="Arial"/>
                        <a:ea typeface="Arial"/>
                        <a:cs typeface="Arial"/>
                      </a:defRPr>
                    </a:pPr>
                    <a:r>
                      <a:rPr lang="en-US" sz="2400" b="0" i="0" strike="noStrike">
                        <a:solidFill>
                          <a:srgbClr val="000000"/>
                        </a:solidFill>
                        <a:latin typeface="Arial"/>
                        <a:cs typeface="Arial"/>
                      </a:rPr>
                      <a:t>R</a:t>
                    </a:r>
                    <a:r>
                      <a:rPr lang="en-US" sz="2400" b="0" i="0" strike="noStrike" baseline="30000">
                        <a:solidFill>
                          <a:srgbClr val="000000"/>
                        </a:solidFill>
                        <a:latin typeface="Arial"/>
                        <a:cs typeface="Arial"/>
                      </a:rPr>
                      <a:t>2</a:t>
                    </a:r>
                    <a:r>
                      <a:rPr lang="en-US" sz="2400" b="0" i="0" strike="noStrike">
                        <a:solidFill>
                          <a:srgbClr val="000000"/>
                        </a:solidFill>
                        <a:latin typeface="Arial"/>
                        <a:cs typeface="Arial"/>
                      </a:rPr>
                      <a:t> = 0.9989</a:t>
                    </a:r>
                  </a:p>
                </c:rich>
              </c:tx>
              <c:numFmt formatCode="General" sourceLinked="0"/>
              <c:spPr>
                <a:noFill/>
                <a:ln w="30848">
                  <a:noFill/>
                </a:ln>
              </c:spPr>
            </c:trendlineLbl>
          </c:trendline>
          <c:xVal>
            <c:numRef>
              <c:f>Sheet1!$B$4:$B$12</c:f>
              <c:numCache>
                <c:formatCode>General</c:formatCode>
                <c:ptCount val="9"/>
                <c:pt idx="0">
                  <c:v>0</c:v>
                </c:pt>
                <c:pt idx="1">
                  <c:v>0.16100000000000003</c:v>
                </c:pt>
                <c:pt idx="2">
                  <c:v>0.33200000000000007</c:v>
                </c:pt>
                <c:pt idx="3">
                  <c:v>0.4930000000000001</c:v>
                </c:pt>
                <c:pt idx="4">
                  <c:v>0.65600000000000014</c:v>
                </c:pt>
                <c:pt idx="5">
                  <c:v>0.80600000000000005</c:v>
                </c:pt>
                <c:pt idx="6">
                  <c:v>1.1910000000000001</c:v>
                </c:pt>
                <c:pt idx="7">
                  <c:v>1.554</c:v>
                </c:pt>
              </c:numCache>
            </c:numRef>
          </c:xVal>
          <c:yVal>
            <c:numRef>
              <c:f>Sheet1!$C$4:$C$12</c:f>
              <c:numCache>
                <c:formatCode>General</c:formatCode>
                <c:ptCount val="9"/>
                <c:pt idx="0">
                  <c:v>0</c:v>
                </c:pt>
                <c:pt idx="1">
                  <c:v>1</c:v>
                </c:pt>
                <c:pt idx="2">
                  <c:v>2</c:v>
                </c:pt>
                <c:pt idx="3">
                  <c:v>3</c:v>
                </c:pt>
                <c:pt idx="4">
                  <c:v>4</c:v>
                </c:pt>
                <c:pt idx="5">
                  <c:v>5</c:v>
                </c:pt>
                <c:pt idx="6">
                  <c:v>7.5</c:v>
                </c:pt>
                <c:pt idx="7">
                  <c:v>10</c:v>
                </c:pt>
              </c:numCache>
            </c:numRef>
          </c:yVal>
          <c:smooth val="0"/>
          <c:extLst xmlns:c16r2="http://schemas.microsoft.com/office/drawing/2015/06/chart">
            <c:ext xmlns:c16="http://schemas.microsoft.com/office/drawing/2014/chart" uri="{C3380CC4-5D6E-409C-BE32-E72D297353CC}">
              <c16:uniqueId val="{00000001-546A-4D70-BE4B-528EA838823F}"/>
            </c:ext>
          </c:extLst>
        </c:ser>
        <c:dLbls>
          <c:showLegendKey val="0"/>
          <c:showVal val="0"/>
          <c:showCatName val="0"/>
          <c:showSerName val="0"/>
          <c:showPercent val="0"/>
          <c:showBubbleSize val="0"/>
        </c:dLbls>
        <c:axId val="897535648"/>
        <c:axId val="897527488"/>
      </c:scatterChart>
      <c:valAx>
        <c:axId val="897535648"/>
        <c:scaling>
          <c:orientation val="minMax"/>
        </c:scaling>
        <c:delete val="0"/>
        <c:axPos val="b"/>
        <c:title>
          <c:tx>
            <c:rich>
              <a:bodyPr/>
              <a:lstStyle/>
              <a:p>
                <a:pPr>
                  <a:defRPr sz="2000" b="1" i="0" u="none" strike="noStrike" baseline="0">
                    <a:solidFill>
                      <a:srgbClr val="000000"/>
                    </a:solidFill>
                    <a:latin typeface="Arial"/>
                    <a:ea typeface="Arial"/>
                    <a:cs typeface="Arial"/>
                  </a:defRPr>
                </a:pPr>
                <a:r>
                  <a:rPr lang="en-US" sz="2000"/>
                  <a:t>Absorbance</a:t>
                </a:r>
              </a:p>
            </c:rich>
          </c:tx>
          <c:layout>
            <c:manualLayout>
              <c:xMode val="edge"/>
              <c:yMode val="edge"/>
              <c:x val="0.46904315196998131"/>
              <c:y val="0.88235294117647067"/>
            </c:manualLayout>
          </c:layout>
          <c:overlay val="0"/>
          <c:spPr>
            <a:noFill/>
            <a:ln w="30848">
              <a:noFill/>
            </a:ln>
          </c:spPr>
        </c:title>
        <c:numFmt formatCode="General" sourceLinked="1"/>
        <c:majorTickMark val="out"/>
        <c:minorTickMark val="none"/>
        <c:tickLblPos val="nextTo"/>
        <c:spPr>
          <a:ln w="3856">
            <a:solidFill>
              <a:srgbClr val="000000"/>
            </a:solidFill>
            <a:prstDash val="solid"/>
          </a:ln>
        </c:spPr>
        <c:txPr>
          <a:bodyPr rot="0" vert="horz"/>
          <a:lstStyle/>
          <a:p>
            <a:pPr>
              <a:defRPr sz="1200" b="1" i="0" u="none" strike="noStrike" baseline="0">
                <a:solidFill>
                  <a:srgbClr val="000000"/>
                </a:solidFill>
                <a:latin typeface="Arial"/>
                <a:ea typeface="Arial"/>
                <a:cs typeface="Arial"/>
              </a:defRPr>
            </a:pPr>
            <a:endParaRPr lang="en-US"/>
          </a:p>
        </c:txPr>
        <c:crossAx val="897527488"/>
        <c:crosses val="autoZero"/>
        <c:crossBetween val="midCat"/>
      </c:valAx>
      <c:valAx>
        <c:axId val="897527488"/>
        <c:scaling>
          <c:orientation val="minMax"/>
        </c:scaling>
        <c:delete val="0"/>
        <c:axPos val="l"/>
        <c:title>
          <c:tx>
            <c:rich>
              <a:bodyPr/>
              <a:lstStyle/>
              <a:p>
                <a:pPr>
                  <a:defRPr sz="1800" b="1" i="0" u="none" strike="noStrike" baseline="0">
                    <a:solidFill>
                      <a:srgbClr val="000000"/>
                    </a:solidFill>
                    <a:latin typeface="Arial"/>
                    <a:ea typeface="Arial"/>
                    <a:cs typeface="Arial"/>
                  </a:defRPr>
                </a:pPr>
                <a:r>
                  <a:rPr lang="en-US" sz="1800"/>
                  <a:t>Concentration</a:t>
                </a:r>
              </a:p>
            </c:rich>
          </c:tx>
          <c:layout>
            <c:manualLayout>
              <c:xMode val="edge"/>
              <c:yMode val="edge"/>
              <c:x val="2.0637898686679191E-2"/>
              <c:y val="0.27205882352941185"/>
            </c:manualLayout>
          </c:layout>
          <c:overlay val="0"/>
          <c:spPr>
            <a:noFill/>
            <a:ln w="30848">
              <a:noFill/>
            </a:ln>
          </c:spPr>
        </c:title>
        <c:numFmt formatCode="General" sourceLinked="1"/>
        <c:majorTickMark val="out"/>
        <c:minorTickMark val="none"/>
        <c:tickLblPos val="nextTo"/>
        <c:spPr>
          <a:ln w="3856">
            <a:solidFill>
              <a:srgbClr val="000000"/>
            </a:solidFill>
            <a:prstDash val="solid"/>
          </a:ln>
        </c:spPr>
        <c:txPr>
          <a:bodyPr rot="0" vert="horz"/>
          <a:lstStyle/>
          <a:p>
            <a:pPr>
              <a:defRPr sz="1200" b="1" i="0" u="none" strike="noStrike" baseline="0">
                <a:solidFill>
                  <a:srgbClr val="000000"/>
                </a:solidFill>
                <a:latin typeface="Arial"/>
                <a:ea typeface="Arial"/>
                <a:cs typeface="Arial"/>
              </a:defRPr>
            </a:pPr>
            <a:endParaRPr lang="en-US"/>
          </a:p>
        </c:txPr>
        <c:crossAx val="897535648"/>
        <c:crosses val="autoZero"/>
        <c:crossBetween val="midCat"/>
      </c:valAx>
      <c:spPr>
        <a:noFill/>
        <a:ln w="30848">
          <a:noFill/>
        </a:ln>
      </c:spPr>
    </c:plotArea>
    <c:plotVisOnly val="1"/>
    <c:dispBlanksAs val="gap"/>
    <c:showDLblsOverMax val="0"/>
  </c:chart>
  <c:spPr>
    <a:solidFill>
      <a:srgbClr val="FFFFFF"/>
    </a:solidFill>
    <a:ln w="3856">
      <a:solidFill>
        <a:srgbClr val="000000"/>
      </a:solidFill>
      <a:prstDash val="solid"/>
    </a:ln>
  </c:spPr>
  <c:txPr>
    <a:bodyPr/>
    <a:lstStyle/>
    <a:p>
      <a:pPr>
        <a:defRPr sz="1063" b="0" i="0" u="none" strike="noStrike" baseline="0">
          <a:solidFill>
            <a:srgbClr val="000000"/>
          </a:solidFill>
          <a:latin typeface="Arial"/>
          <a:ea typeface="Arial"/>
          <a:cs typeface="Arial"/>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6DD01A-D19E-4413-B1C0-34D5629FC731}" type="datetimeFigureOut">
              <a:rPr lang="en-US" smtClean="0"/>
              <a:t>11/12/2019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BAEDA0-D6D6-4DF3-9301-8A11EEECB407}" type="slidenum">
              <a:rPr lang="en-US" smtClean="0"/>
              <a:t>‹#›</a:t>
            </a:fld>
            <a:endParaRPr lang="en-US"/>
          </a:p>
        </p:txBody>
      </p:sp>
    </p:spTree>
    <p:extLst>
      <p:ext uri="{BB962C8B-B14F-4D97-AF65-F5344CB8AC3E}">
        <p14:creationId xmlns:p14="http://schemas.microsoft.com/office/powerpoint/2010/main" val="941605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Transparent, opaque, smooth rough, pure or contaminated, thin thick. </a:t>
            </a:r>
          </a:p>
          <a:p>
            <a:endParaRPr lang="en-US" dirty="0"/>
          </a:p>
        </p:txBody>
      </p:sp>
      <p:sp>
        <p:nvSpPr>
          <p:cNvPr id="4" name="Slide Number Placeholder 3"/>
          <p:cNvSpPr>
            <a:spLocks noGrp="1"/>
          </p:cNvSpPr>
          <p:nvPr>
            <p:ph type="sldNum" sz="quarter" idx="5"/>
          </p:nvPr>
        </p:nvSpPr>
        <p:spPr/>
        <p:txBody>
          <a:bodyPr/>
          <a:lstStyle/>
          <a:p>
            <a:fld id="{F7BAEDA0-D6D6-4DF3-9301-8A11EEECB407}" type="slidenum">
              <a:rPr lang="en-US" smtClean="0"/>
              <a:t>3</a:t>
            </a:fld>
            <a:endParaRPr lang="en-US"/>
          </a:p>
        </p:txBody>
      </p:sp>
    </p:spTree>
    <p:extLst>
      <p:ext uri="{BB962C8B-B14F-4D97-AF65-F5344CB8AC3E}">
        <p14:creationId xmlns:p14="http://schemas.microsoft.com/office/powerpoint/2010/main" val="586462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Spectrophotometer measures the amount of light absorbed by the sample. </a:t>
            </a:r>
            <a:endParaRPr lang="en-US" dirty="0"/>
          </a:p>
        </p:txBody>
      </p:sp>
      <p:sp>
        <p:nvSpPr>
          <p:cNvPr id="4" name="Slide Number Placeholder 3"/>
          <p:cNvSpPr>
            <a:spLocks noGrp="1"/>
          </p:cNvSpPr>
          <p:nvPr>
            <p:ph type="sldNum" sz="quarter" idx="10"/>
          </p:nvPr>
        </p:nvSpPr>
        <p:spPr/>
        <p:txBody>
          <a:bodyPr/>
          <a:lstStyle/>
          <a:p>
            <a:fld id="{F7BAEDA0-D6D6-4DF3-9301-8A11EEECB407}" type="slidenum">
              <a:rPr lang="en-US" smtClean="0"/>
              <a:t>17</a:t>
            </a:fld>
            <a:endParaRPr lang="en-US"/>
          </a:p>
        </p:txBody>
      </p:sp>
    </p:spTree>
    <p:extLst>
      <p:ext uri="{BB962C8B-B14F-4D97-AF65-F5344CB8AC3E}">
        <p14:creationId xmlns:p14="http://schemas.microsoft.com/office/powerpoint/2010/main" val="414671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BAEDA0-D6D6-4DF3-9301-8A11EEECB407}" type="slidenum">
              <a:rPr lang="en-US" smtClean="0"/>
              <a:t>26</a:t>
            </a:fld>
            <a:endParaRPr lang="en-US"/>
          </a:p>
        </p:txBody>
      </p:sp>
    </p:spTree>
    <p:extLst>
      <p:ext uri="{BB962C8B-B14F-4D97-AF65-F5344CB8AC3E}">
        <p14:creationId xmlns:p14="http://schemas.microsoft.com/office/powerpoint/2010/main" val="2774769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BAEDA0-D6D6-4DF3-9301-8A11EEECB407}" type="slidenum">
              <a:rPr lang="en-US" smtClean="0"/>
              <a:t>27</a:t>
            </a:fld>
            <a:endParaRPr lang="en-US"/>
          </a:p>
        </p:txBody>
      </p:sp>
    </p:spTree>
    <p:extLst>
      <p:ext uri="{BB962C8B-B14F-4D97-AF65-F5344CB8AC3E}">
        <p14:creationId xmlns:p14="http://schemas.microsoft.com/office/powerpoint/2010/main" val="4037415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F38FCF0-2657-4B84-A1C5-760E24CC358A}" type="datetimeFigureOut">
              <a:rPr lang="en-US" smtClean="0"/>
              <a:t>11/12/2019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91ED9A-2EFA-481B-B042-0006D06AD676}" type="slidenum">
              <a:rPr lang="en-US" smtClean="0"/>
              <a:t>‹#›</a:t>
            </a:fld>
            <a:endParaRPr lang="en-US"/>
          </a:p>
        </p:txBody>
      </p:sp>
    </p:spTree>
    <p:extLst>
      <p:ext uri="{BB962C8B-B14F-4D97-AF65-F5344CB8AC3E}">
        <p14:creationId xmlns:p14="http://schemas.microsoft.com/office/powerpoint/2010/main" val="1175797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F38FCF0-2657-4B84-A1C5-760E24CC358A}" type="datetimeFigureOut">
              <a:rPr lang="en-US" smtClean="0"/>
              <a:t>11/12/2019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91ED9A-2EFA-481B-B042-0006D06AD676}" type="slidenum">
              <a:rPr lang="en-US" smtClean="0"/>
              <a:t>‹#›</a:t>
            </a:fld>
            <a:endParaRPr lang="en-US"/>
          </a:p>
        </p:txBody>
      </p:sp>
    </p:spTree>
    <p:extLst>
      <p:ext uri="{BB962C8B-B14F-4D97-AF65-F5344CB8AC3E}">
        <p14:creationId xmlns:p14="http://schemas.microsoft.com/office/powerpoint/2010/main" val="3693986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F38FCF0-2657-4B84-A1C5-760E24CC358A}" type="datetimeFigureOut">
              <a:rPr lang="en-US" smtClean="0"/>
              <a:t>11/12/2019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91ED9A-2EFA-481B-B042-0006D06AD676}" type="slidenum">
              <a:rPr lang="en-US" smtClean="0"/>
              <a:t>‹#›</a:t>
            </a:fld>
            <a:endParaRPr lang="en-US"/>
          </a:p>
        </p:txBody>
      </p:sp>
    </p:spTree>
    <p:extLst>
      <p:ext uri="{BB962C8B-B14F-4D97-AF65-F5344CB8AC3E}">
        <p14:creationId xmlns:p14="http://schemas.microsoft.com/office/powerpoint/2010/main" val="1804929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F38FCF0-2657-4B84-A1C5-760E24CC358A}" type="datetimeFigureOut">
              <a:rPr lang="en-US" smtClean="0"/>
              <a:t>11/12/2019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91ED9A-2EFA-481B-B042-0006D06AD676}" type="slidenum">
              <a:rPr lang="en-US" smtClean="0"/>
              <a:t>‹#›</a:t>
            </a:fld>
            <a:endParaRPr lang="en-US"/>
          </a:p>
        </p:txBody>
      </p:sp>
    </p:spTree>
    <p:extLst>
      <p:ext uri="{BB962C8B-B14F-4D97-AF65-F5344CB8AC3E}">
        <p14:creationId xmlns:p14="http://schemas.microsoft.com/office/powerpoint/2010/main" val="2924697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38FCF0-2657-4B84-A1C5-760E24CC358A}" type="datetimeFigureOut">
              <a:rPr lang="en-US" smtClean="0"/>
              <a:t>11/12/2019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91ED9A-2EFA-481B-B042-0006D06AD676}" type="slidenum">
              <a:rPr lang="en-US" smtClean="0"/>
              <a:t>‹#›</a:t>
            </a:fld>
            <a:endParaRPr lang="en-US"/>
          </a:p>
        </p:txBody>
      </p:sp>
    </p:spTree>
    <p:extLst>
      <p:ext uri="{BB962C8B-B14F-4D97-AF65-F5344CB8AC3E}">
        <p14:creationId xmlns:p14="http://schemas.microsoft.com/office/powerpoint/2010/main" val="1867091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F38FCF0-2657-4B84-A1C5-760E24CC358A}" type="datetimeFigureOut">
              <a:rPr lang="en-US" smtClean="0"/>
              <a:t>11/12/2019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91ED9A-2EFA-481B-B042-0006D06AD676}" type="slidenum">
              <a:rPr lang="en-US" smtClean="0"/>
              <a:t>‹#›</a:t>
            </a:fld>
            <a:endParaRPr lang="en-US"/>
          </a:p>
        </p:txBody>
      </p:sp>
    </p:spTree>
    <p:extLst>
      <p:ext uri="{BB962C8B-B14F-4D97-AF65-F5344CB8AC3E}">
        <p14:creationId xmlns:p14="http://schemas.microsoft.com/office/powerpoint/2010/main" val="2572808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F38FCF0-2657-4B84-A1C5-760E24CC358A}" type="datetimeFigureOut">
              <a:rPr lang="en-US" smtClean="0"/>
              <a:t>11/12/2019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91ED9A-2EFA-481B-B042-0006D06AD676}" type="slidenum">
              <a:rPr lang="en-US" smtClean="0"/>
              <a:t>‹#›</a:t>
            </a:fld>
            <a:endParaRPr lang="en-US"/>
          </a:p>
        </p:txBody>
      </p:sp>
    </p:spTree>
    <p:extLst>
      <p:ext uri="{BB962C8B-B14F-4D97-AF65-F5344CB8AC3E}">
        <p14:creationId xmlns:p14="http://schemas.microsoft.com/office/powerpoint/2010/main" val="3794543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F38FCF0-2657-4B84-A1C5-760E24CC358A}" type="datetimeFigureOut">
              <a:rPr lang="en-US" smtClean="0"/>
              <a:t>11/12/2019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91ED9A-2EFA-481B-B042-0006D06AD676}" type="slidenum">
              <a:rPr lang="en-US" smtClean="0"/>
              <a:t>‹#›</a:t>
            </a:fld>
            <a:endParaRPr lang="en-US"/>
          </a:p>
        </p:txBody>
      </p:sp>
    </p:spTree>
    <p:extLst>
      <p:ext uri="{BB962C8B-B14F-4D97-AF65-F5344CB8AC3E}">
        <p14:creationId xmlns:p14="http://schemas.microsoft.com/office/powerpoint/2010/main" val="1865965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38FCF0-2657-4B84-A1C5-760E24CC358A}" type="datetimeFigureOut">
              <a:rPr lang="en-US" smtClean="0"/>
              <a:t>11/12/2019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91ED9A-2EFA-481B-B042-0006D06AD676}" type="slidenum">
              <a:rPr lang="en-US" smtClean="0"/>
              <a:t>‹#›</a:t>
            </a:fld>
            <a:endParaRPr lang="en-US"/>
          </a:p>
        </p:txBody>
      </p:sp>
    </p:spTree>
    <p:extLst>
      <p:ext uri="{BB962C8B-B14F-4D97-AF65-F5344CB8AC3E}">
        <p14:creationId xmlns:p14="http://schemas.microsoft.com/office/powerpoint/2010/main" val="3154693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38FCF0-2657-4B84-A1C5-760E24CC358A}" type="datetimeFigureOut">
              <a:rPr lang="en-US" smtClean="0"/>
              <a:t>11/12/2019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91ED9A-2EFA-481B-B042-0006D06AD676}" type="slidenum">
              <a:rPr lang="en-US" smtClean="0"/>
              <a:t>‹#›</a:t>
            </a:fld>
            <a:endParaRPr lang="en-US"/>
          </a:p>
        </p:txBody>
      </p:sp>
    </p:spTree>
    <p:extLst>
      <p:ext uri="{BB962C8B-B14F-4D97-AF65-F5344CB8AC3E}">
        <p14:creationId xmlns:p14="http://schemas.microsoft.com/office/powerpoint/2010/main" val="4182952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38FCF0-2657-4B84-A1C5-760E24CC358A}" type="datetimeFigureOut">
              <a:rPr lang="en-US" smtClean="0"/>
              <a:t>11/12/2019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91ED9A-2EFA-481B-B042-0006D06AD676}" type="slidenum">
              <a:rPr lang="en-US" smtClean="0"/>
              <a:t>‹#›</a:t>
            </a:fld>
            <a:endParaRPr lang="en-US"/>
          </a:p>
        </p:txBody>
      </p:sp>
    </p:spTree>
    <p:extLst>
      <p:ext uri="{BB962C8B-B14F-4D97-AF65-F5344CB8AC3E}">
        <p14:creationId xmlns:p14="http://schemas.microsoft.com/office/powerpoint/2010/main" val="680107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38FCF0-2657-4B84-A1C5-760E24CC358A}" type="datetimeFigureOut">
              <a:rPr lang="en-US" smtClean="0"/>
              <a:t>11/12/2019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91ED9A-2EFA-481B-B042-0006D06AD676}" type="slidenum">
              <a:rPr lang="en-US" smtClean="0"/>
              <a:t>‹#›</a:t>
            </a:fld>
            <a:endParaRPr lang="en-US"/>
          </a:p>
        </p:txBody>
      </p:sp>
    </p:spTree>
    <p:extLst>
      <p:ext uri="{BB962C8B-B14F-4D97-AF65-F5344CB8AC3E}">
        <p14:creationId xmlns:p14="http://schemas.microsoft.com/office/powerpoint/2010/main" val="283234466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thoughtco.com/definition-of-absorbance-604351" TargetMode="External"/><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hyperlink" Target="https://www.thoughtco.com/definition-of-concentration-605844" TargetMode="External"/><Relationship Id="rId4" Type="http://schemas.openxmlformats.org/officeDocument/2006/relationships/hyperlink" Target="https://www.thoughtco.com/definition-of-solution-604650"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2555" y="0"/>
            <a:ext cx="10426890" cy="6831411"/>
          </a:xfrm>
          <a:prstGeom prst="rect">
            <a:avLst/>
          </a:prstGeom>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5110" y="26017"/>
            <a:ext cx="10426890" cy="6831411"/>
          </a:xfrm>
          <a:prstGeom prst="rect">
            <a:avLst/>
          </a:prstGeom>
        </p:spPr>
      </p:pic>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589"/>
            <a:ext cx="10426890" cy="6831411"/>
          </a:xfrm>
          <a:prstGeom prst="rect">
            <a:avLst/>
          </a:prstGeom>
        </p:spPr>
      </p:pic>
      <p:sp>
        <p:nvSpPr>
          <p:cNvPr id="13" name="Title 1">
            <a:extLst>
              <a:ext uri="{FF2B5EF4-FFF2-40B4-BE49-F238E27FC236}">
                <a16:creationId xmlns:a16="http://schemas.microsoft.com/office/drawing/2014/main" xmlns="" id="{3549C0D4-A975-46CC-946B-96E16713655D}"/>
              </a:ext>
            </a:extLst>
          </p:cNvPr>
          <p:cNvSpPr txBox="1">
            <a:spLocks/>
          </p:cNvSpPr>
          <p:nvPr/>
        </p:nvSpPr>
        <p:spPr>
          <a:xfrm>
            <a:off x="1676400" y="1274763"/>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smtClean="0">
                <a:solidFill>
                  <a:srgbClr val="090909"/>
                </a:solidFill>
              </a:rPr>
              <a:t>SPECTROPHOTOMETRY</a:t>
            </a:r>
            <a:endParaRPr lang="en-US" b="1" dirty="0">
              <a:solidFill>
                <a:srgbClr val="090909"/>
              </a:solidFill>
            </a:endParaRPr>
          </a:p>
        </p:txBody>
      </p:sp>
      <p:sp>
        <p:nvSpPr>
          <p:cNvPr id="14" name="Subtitle 2">
            <a:extLst>
              <a:ext uri="{FF2B5EF4-FFF2-40B4-BE49-F238E27FC236}">
                <a16:creationId xmlns:a16="http://schemas.microsoft.com/office/drawing/2014/main" xmlns="" id="{4AC6AFEA-4877-4518-8057-0D2DA026D5B7}"/>
              </a:ext>
            </a:extLst>
          </p:cNvPr>
          <p:cNvSpPr txBox="1">
            <a:spLocks/>
          </p:cNvSpPr>
          <p:nvPr/>
        </p:nvSpPr>
        <p:spPr>
          <a:xfrm>
            <a:off x="1676400" y="3754438"/>
            <a:ext cx="9144000" cy="1655762"/>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spc="50" dirty="0" smtClean="0">
                <a:ln w="0"/>
                <a:solidFill>
                  <a:schemeClr val="bg2"/>
                </a:solidFill>
                <a:effectLst>
                  <a:innerShdw blurRad="63500" dist="50800" dir="13500000">
                    <a:srgbClr val="000000">
                      <a:alpha val="50000"/>
                    </a:srgbClr>
                  </a:innerShdw>
                </a:effectLst>
              </a:rPr>
              <a:t>PRESENTED BY</a:t>
            </a:r>
          </a:p>
          <a:p>
            <a:r>
              <a:rPr lang="en-US" b="1" spc="50" dirty="0" smtClean="0">
                <a:ln w="0"/>
                <a:solidFill>
                  <a:schemeClr val="bg2"/>
                </a:solidFill>
                <a:effectLst>
                  <a:innerShdw blurRad="63500" dist="50800" dir="13500000">
                    <a:srgbClr val="000000">
                      <a:alpha val="50000"/>
                    </a:srgbClr>
                  </a:innerShdw>
                </a:effectLst>
              </a:rPr>
              <a:t>AYESHA</a:t>
            </a:r>
          </a:p>
          <a:p>
            <a:r>
              <a:rPr lang="en-US" b="1" spc="50" dirty="0" smtClean="0">
                <a:ln w="0"/>
                <a:solidFill>
                  <a:schemeClr val="bg2"/>
                </a:solidFill>
                <a:effectLst>
                  <a:innerShdw blurRad="63500" dist="50800" dir="13500000">
                    <a:srgbClr val="000000">
                      <a:alpha val="50000"/>
                    </a:srgbClr>
                  </a:innerShdw>
                </a:effectLst>
              </a:rPr>
              <a:t>AFIFA</a:t>
            </a:r>
          </a:p>
          <a:p>
            <a:r>
              <a:rPr lang="en-US" b="1" spc="50" dirty="0" smtClean="0">
                <a:ln w="0"/>
                <a:solidFill>
                  <a:schemeClr val="bg2"/>
                </a:solidFill>
                <a:effectLst>
                  <a:innerShdw blurRad="63500" dist="50800" dir="13500000">
                    <a:srgbClr val="000000">
                      <a:alpha val="50000"/>
                    </a:srgbClr>
                  </a:innerShdw>
                </a:effectLst>
              </a:rPr>
              <a:t>AHSAN</a:t>
            </a:r>
            <a:endParaRPr lang="en-US" b="1"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16152466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52525"/>
        </a:solidFill>
        <a:effectLst/>
      </p:bgPr>
    </p:bg>
    <p:spTree>
      <p:nvGrpSpPr>
        <p:cNvPr id="1" name=""/>
        <p:cNvGrpSpPr/>
        <p:nvPr/>
      </p:nvGrpSpPr>
      <p:grpSpPr>
        <a:xfrm>
          <a:off x="0" y="0"/>
          <a:ext cx="0" cy="0"/>
          <a:chOff x="0" y="0"/>
          <a:chExt cx="0" cy="0"/>
        </a:xfrm>
      </p:grpSpPr>
      <p:sp>
        <p:nvSpPr>
          <p:cNvPr id="2" name="Rectangle 1"/>
          <p:cNvSpPr/>
          <p:nvPr/>
        </p:nvSpPr>
        <p:spPr>
          <a:xfrm>
            <a:off x="5617029" y="3599542"/>
            <a:ext cx="6574972" cy="3258457"/>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624114" y="814671"/>
            <a:ext cx="10740572" cy="1133965"/>
          </a:xfrm>
          <a:prstGeom prst="rect">
            <a:avLst/>
          </a:prstGeom>
        </p:spPr>
        <p:txBody>
          <a:bodyPr wrap="square">
            <a:spAutoFit/>
          </a:bodyPr>
          <a:lstStyle/>
          <a:p>
            <a:pPr algn="ctr">
              <a:lnSpc>
                <a:spcPct val="150000"/>
              </a:lnSpc>
              <a:defRPr/>
            </a:pPr>
            <a:r>
              <a:rPr lang="en-US" sz="2400" dirty="0">
                <a:latin typeface="Times New Roman" pitchFamily="18" charset="0"/>
                <a:cs typeface="Times New Roman" pitchFamily="18" charset="0"/>
              </a:rPr>
              <a:t>When a molecule interacts with photons of UV or VIS radiation excitation of electrons takes place to higher electronic energy level at any of its vibrational level.</a:t>
            </a:r>
            <a:endParaRPr lang="en-US" sz="2400" dirty="0">
              <a:latin typeface="Times New Roman" pitchFamily="18" charset="0"/>
              <a:cs typeface="Times New Roman" pitchFamily="18" charset="0"/>
            </a:endParaRPr>
          </a:p>
        </p:txBody>
      </p:sp>
      <p:sp>
        <p:nvSpPr>
          <p:cNvPr id="9" name="Rectangle 8"/>
          <p:cNvSpPr/>
          <p:nvPr/>
        </p:nvSpPr>
        <p:spPr>
          <a:xfrm>
            <a:off x="3572904" y="1948636"/>
            <a:ext cx="4842992" cy="585930"/>
          </a:xfrm>
          <a:prstGeom prst="rect">
            <a:avLst/>
          </a:prstGeom>
        </p:spPr>
        <p:txBody>
          <a:bodyPr wrap="none">
            <a:spAutoFit/>
          </a:bodyPr>
          <a:lstStyle/>
          <a:p>
            <a:pPr algn="ctr">
              <a:lnSpc>
                <a:spcPct val="150000"/>
              </a:lnSpc>
              <a:defRPr/>
            </a:pPr>
            <a:r>
              <a:rPr lang="en-US" sz="2400" b="1" dirty="0" err="1">
                <a:latin typeface="Times New Roman" pitchFamily="18" charset="0"/>
                <a:cs typeface="Times New Roman" pitchFamily="18" charset="0"/>
              </a:rPr>
              <a:t>Eex-Eg</a:t>
            </a:r>
            <a:r>
              <a:rPr lang="en-US" sz="2400" b="1" dirty="0">
                <a:latin typeface="Times New Roman" pitchFamily="18" charset="0"/>
                <a:cs typeface="Times New Roman" pitchFamily="18" charset="0"/>
              </a:rPr>
              <a:t>=</a:t>
            </a:r>
            <a:r>
              <a:rPr lang="en-GB" sz="2400" b="1" dirty="0">
                <a:solidFill>
                  <a:schemeClr val="tx1">
                    <a:lumMod val="85000"/>
                    <a:lumOff val="15000"/>
                  </a:schemeClr>
                </a:solidFill>
              </a:rPr>
              <a:t> </a:t>
            </a:r>
            <a:r>
              <a:rPr lang="en-GB" sz="2400" b="1" i="1" dirty="0" err="1">
                <a:solidFill>
                  <a:schemeClr val="tx1">
                    <a:lumMod val="85000"/>
                    <a:lumOff val="15000"/>
                  </a:schemeClr>
                </a:solidFill>
              </a:rPr>
              <a:t>h</a:t>
            </a:r>
            <a:r>
              <a:rPr lang="en-GB" sz="2400" b="1" i="1" dirty="0" err="1">
                <a:solidFill>
                  <a:schemeClr val="tx1">
                    <a:lumMod val="85000"/>
                    <a:lumOff val="15000"/>
                  </a:schemeClr>
                </a:solidFill>
                <a:latin typeface="Symbol" pitchFamily="18" charset="2"/>
              </a:rPr>
              <a:t>n</a:t>
            </a:r>
            <a:r>
              <a:rPr lang="en-GB" sz="2400" b="1" i="1" dirty="0">
                <a:solidFill>
                  <a:schemeClr val="tx1">
                    <a:lumMod val="85000"/>
                    <a:lumOff val="15000"/>
                  </a:schemeClr>
                </a:solidFill>
                <a:latin typeface="Symbol" pitchFamily="18" charset="2"/>
              </a:rPr>
              <a:t> </a:t>
            </a:r>
            <a:r>
              <a:rPr lang="en-GB" sz="2400" b="1" dirty="0">
                <a:solidFill>
                  <a:schemeClr val="tx1">
                    <a:lumMod val="85000"/>
                    <a:lumOff val="15000"/>
                  </a:schemeClr>
                </a:solidFill>
                <a:latin typeface="Times New Roman" pitchFamily="18" charset="0"/>
                <a:cs typeface="Times New Roman" pitchFamily="18" charset="0"/>
              </a:rPr>
              <a:t> </a:t>
            </a:r>
            <a:r>
              <a:rPr lang="en-GB" sz="2400" dirty="0">
                <a:solidFill>
                  <a:schemeClr val="tx1">
                    <a:lumMod val="85000"/>
                    <a:lumOff val="15000"/>
                  </a:schemeClr>
                </a:solidFill>
                <a:latin typeface="Times New Roman" pitchFamily="18" charset="0"/>
                <a:cs typeface="Times New Roman" pitchFamily="18" charset="0"/>
              </a:rPr>
              <a:t>of  the photon absorbed.</a:t>
            </a:r>
            <a:endParaRPr lang="en-GB" sz="2400" dirty="0">
              <a:solidFill>
                <a:schemeClr val="tx1">
                  <a:lumMod val="85000"/>
                  <a:lumOff val="15000"/>
                </a:schemeClr>
              </a:solidFill>
              <a:latin typeface="Times New Roman" pitchFamily="18" charset="0"/>
              <a:cs typeface="Times New Roman" pitchFamily="18" charset="0"/>
            </a:endParaRPr>
          </a:p>
        </p:txBody>
      </p:sp>
      <p:sp>
        <p:nvSpPr>
          <p:cNvPr id="11" name="Rectangle 10"/>
          <p:cNvSpPr/>
          <p:nvPr/>
        </p:nvSpPr>
        <p:spPr>
          <a:xfrm>
            <a:off x="2271485" y="1381653"/>
            <a:ext cx="7445829" cy="1200329"/>
          </a:xfrm>
          <a:prstGeom prst="rect">
            <a:avLst/>
          </a:prstGeom>
        </p:spPr>
        <p:txBody>
          <a:bodyPr wrap="square">
            <a:spAutoFit/>
          </a:bodyPr>
          <a:lstStyle/>
          <a:p>
            <a:pPr algn="ctr">
              <a:lnSpc>
                <a:spcPct val="150000"/>
              </a:lnSpc>
              <a:defRPr/>
            </a:pPr>
            <a:r>
              <a:rPr lang="en-US" sz="2400" b="1" dirty="0">
                <a:latin typeface="Times New Roman" pitchFamily="18" charset="0"/>
                <a:cs typeface="Times New Roman" pitchFamily="18" charset="0"/>
              </a:rPr>
              <a:t>Ultraviolet and visible radiations </a:t>
            </a:r>
            <a:r>
              <a:rPr lang="en-US" sz="2400" dirty="0">
                <a:latin typeface="Times New Roman" pitchFamily="18" charset="0"/>
                <a:cs typeface="Times New Roman" pitchFamily="18" charset="0"/>
              </a:rPr>
              <a:t>have sufficient energy to cause transitions of the outermost or valence electrons.</a:t>
            </a:r>
            <a:endParaRPr lang="en-US" sz="2400" dirty="0">
              <a:latin typeface="Times New Roman" pitchFamily="18" charset="0"/>
              <a:cs typeface="Times New Roman" pitchFamily="18" charset="0"/>
            </a:endParaRPr>
          </a:p>
        </p:txBody>
      </p:sp>
      <p:sp>
        <p:nvSpPr>
          <p:cNvPr id="14" name="Subtitle 2"/>
          <p:cNvSpPr>
            <a:spLocks noGrp="1"/>
          </p:cNvSpPr>
          <p:nvPr>
            <p:ph type="subTitle" idx="1"/>
          </p:nvPr>
        </p:nvSpPr>
        <p:spPr>
          <a:xfrm>
            <a:off x="1677988" y="1150256"/>
            <a:ext cx="8970962" cy="1244600"/>
          </a:xfrm>
        </p:spPr>
        <p:txBody>
          <a:bodyPr>
            <a:normAutofit/>
          </a:bodyPr>
          <a:lstStyle/>
          <a:p>
            <a:pPr>
              <a:lnSpc>
                <a:spcPct val="150000"/>
              </a:lnSpc>
              <a:defRPr/>
            </a:pPr>
            <a:r>
              <a:rPr lang="en-US" dirty="0" smtClean="0">
                <a:latin typeface="Times New Roman" pitchFamily="18" charset="0"/>
                <a:cs typeface="Times New Roman" pitchFamily="18" charset="0"/>
              </a:rPr>
              <a:t>If </a:t>
            </a:r>
            <a:r>
              <a:rPr lang="en-US" dirty="0">
                <a:latin typeface="Times New Roman" pitchFamily="18" charset="0"/>
                <a:cs typeface="Times New Roman" pitchFamily="18" charset="0"/>
              </a:rPr>
              <a:t>large amount of energy is absorbed by certain substance, bonds may be ruptured and new compounds are formed </a:t>
            </a:r>
            <a:r>
              <a:rPr lang="en-US" b="1" dirty="0">
                <a:latin typeface="Times New Roman" pitchFamily="18" charset="0"/>
                <a:cs typeface="Times New Roman" pitchFamily="18" charset="0"/>
              </a:rPr>
              <a:t>photolysis</a:t>
            </a:r>
            <a:r>
              <a:rPr lang="en-US" b="1" dirty="0" smtClean="0">
                <a:latin typeface="Times New Roman" pitchFamily="18" charset="0"/>
                <a:cs typeface="Times New Roman" pitchFamily="18" charset="0"/>
              </a:rPr>
              <a:t>.</a:t>
            </a: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981826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9"/>
                                        </p:tgtEl>
                                      </p:cBhvr>
                                    </p:animEffect>
                                    <p:set>
                                      <p:cBhvr>
                                        <p:cTn id="20" dur="1" fill="hold">
                                          <p:stCondLst>
                                            <p:cond delay="499"/>
                                          </p:stCondLst>
                                        </p:cTn>
                                        <p:tgtEl>
                                          <p:spTgt spid="9"/>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11"/>
                                        </p:tgtEl>
                                      </p:cBhvr>
                                    </p:animEffect>
                                    <p:set>
                                      <p:cBhvr>
                                        <p:cTn id="28" dur="1" fill="hold">
                                          <p:stCondLst>
                                            <p:cond delay="499"/>
                                          </p:stCondLst>
                                        </p:cTn>
                                        <p:tgtEl>
                                          <p:spTgt spid="11"/>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14">
                                            <p:txEl>
                                              <p:pRg st="0" end="0"/>
                                            </p:txEl>
                                          </p:spTgt>
                                        </p:tgtEl>
                                        <p:attrNameLst>
                                          <p:attrName>style.visibility</p:attrName>
                                        </p:attrNameLst>
                                      </p:cBhvr>
                                      <p:to>
                                        <p:strVal val="visible"/>
                                      </p:to>
                                    </p:set>
                                    <p:animEffect transition="in" filter="fade">
                                      <p:cBhvr>
                                        <p:cTn id="31"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9" grpId="1"/>
      <p:bldP spid="11" grpId="0"/>
      <p:bldP spid="11" grpId="1"/>
      <p:bldP spid="1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7781"/>
            <a:ext cx="12192001" cy="720634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F8635718-7E0B-4AE6-8951-6D3E7F66FF7E}"/>
              </a:ext>
            </a:extLst>
          </p:cNvPr>
          <p:cNvSpPr>
            <a:spLocks noGrp="1"/>
          </p:cNvSpPr>
          <p:nvPr>
            <p:ph type="title"/>
          </p:nvPr>
        </p:nvSpPr>
        <p:spPr>
          <a:xfrm>
            <a:off x="4495232" y="365125"/>
            <a:ext cx="3201537" cy="917765"/>
          </a:xfrm>
        </p:spPr>
        <p:txBody>
          <a:bodyPr/>
          <a:lstStyle/>
          <a:p>
            <a:pPr algn="ctr"/>
            <a:r>
              <a:rPr lang="en-US" b="1" u="sng" spc="50" dirty="0">
                <a:ln w="0"/>
                <a:solidFill>
                  <a:schemeClr val="bg2"/>
                </a:solidFill>
                <a:effectLst>
                  <a:innerShdw blurRad="63500" dist="50800" dir="13500000">
                    <a:srgbClr val="000000">
                      <a:alpha val="50000"/>
                    </a:srgbClr>
                  </a:innerShdw>
                </a:effectLst>
              </a:rPr>
              <a:t>Principle </a:t>
            </a:r>
            <a:endParaRPr lang="en-US" u="sng" dirty="0"/>
          </a:p>
        </p:txBody>
      </p:sp>
      <p:sp>
        <p:nvSpPr>
          <p:cNvPr id="3" name="Content Placeholder 2">
            <a:extLst>
              <a:ext uri="{FF2B5EF4-FFF2-40B4-BE49-F238E27FC236}">
                <a16:creationId xmlns:a16="http://schemas.microsoft.com/office/drawing/2014/main" xmlns="" id="{9CAA0D8E-DA36-47CF-BD78-D108BE4E15D1}"/>
              </a:ext>
            </a:extLst>
          </p:cNvPr>
          <p:cNvSpPr>
            <a:spLocks noGrp="1"/>
          </p:cNvSpPr>
          <p:nvPr>
            <p:ph idx="1"/>
          </p:nvPr>
        </p:nvSpPr>
        <p:spPr>
          <a:xfrm>
            <a:off x="838198" y="1635753"/>
            <a:ext cx="10515600" cy="876507"/>
          </a:xfrm>
        </p:spPr>
        <p:txBody>
          <a:bodyPr/>
          <a:lstStyle/>
          <a:p>
            <a:pPr marL="0" indent="0" algn="ctr">
              <a:buNone/>
            </a:pPr>
            <a:r>
              <a:rPr lang="en-US" b="1" dirty="0">
                <a:ln w="12700">
                  <a:solidFill>
                    <a:schemeClr val="accent5"/>
                  </a:solidFill>
                  <a:prstDash val="solid"/>
                </a:ln>
                <a:pattFill prst="ltDnDiag">
                  <a:fgClr>
                    <a:schemeClr val="accent5">
                      <a:lumMod val="60000"/>
                      <a:lumOff val="40000"/>
                    </a:schemeClr>
                  </a:fgClr>
                  <a:bgClr>
                    <a:schemeClr val="bg1"/>
                  </a:bgClr>
                </a:pattFill>
              </a:rPr>
              <a:t>It is based on spectra and the belief that each chemical element has its own spectrum.</a:t>
            </a:r>
          </a:p>
        </p:txBody>
      </p:sp>
      <p:pic>
        <p:nvPicPr>
          <p:cNvPr id="1026" name="Picture 2" descr="Image result for principle of spectrophotometry">
            <a:extLst>
              <a:ext uri="{FF2B5EF4-FFF2-40B4-BE49-F238E27FC236}">
                <a16:creationId xmlns:a16="http://schemas.microsoft.com/office/drawing/2014/main" xmlns="" id="{7D8139EE-12DA-4232-ADE9-065F5B7AF2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036" y="2471313"/>
            <a:ext cx="10067925" cy="3657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0F7D322D-DAB9-474B-B7AE-64047CC092E2}"/>
              </a:ext>
            </a:extLst>
          </p:cNvPr>
          <p:cNvSpPr txBox="1">
            <a:spLocks noChangeArrowheads="1"/>
          </p:cNvSpPr>
          <p:nvPr/>
        </p:nvSpPr>
        <p:spPr bwMode="auto">
          <a:xfrm>
            <a:off x="1028699" y="6099739"/>
            <a:ext cx="10134602" cy="369332"/>
          </a:xfrm>
          <a:prstGeom prst="rect">
            <a:avLst/>
          </a:prstGeom>
          <a:noFill/>
          <a:ln w="9525">
            <a:noFill/>
            <a:miter lim="800000"/>
            <a:headEnd/>
            <a:tailEnd/>
          </a:ln>
        </p:spPr>
        <p:txBody>
          <a:bodyPr wrap="square">
            <a:spAutoFit/>
          </a:bodyPr>
          <a:lstStyle/>
          <a:p>
            <a:pPr algn="ctr"/>
            <a:r>
              <a:rPr lang="en-US" b="1" dirty="0">
                <a:ln w="12700">
                  <a:solidFill>
                    <a:schemeClr val="accent5"/>
                  </a:solidFill>
                  <a:prstDash val="solid"/>
                </a:ln>
                <a:pattFill prst="ltDnDiag">
                  <a:fgClr>
                    <a:schemeClr val="accent5">
                      <a:lumMod val="60000"/>
                      <a:lumOff val="40000"/>
                    </a:schemeClr>
                  </a:fgClr>
                  <a:bgClr>
                    <a:schemeClr val="bg1"/>
                  </a:bgClr>
                </a:pattFill>
              </a:rPr>
              <a:t>schematic diagram of a single-beam UV-Vis. spectrophotometer</a:t>
            </a:r>
          </a:p>
        </p:txBody>
      </p:sp>
    </p:spTree>
    <p:extLst>
      <p:ext uri="{BB962C8B-B14F-4D97-AF65-F5344CB8AC3E}">
        <p14:creationId xmlns:p14="http://schemas.microsoft.com/office/powerpoint/2010/main" val="9595462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7781"/>
            <a:ext cx="12192001" cy="7206343"/>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0" y="2397949"/>
            <a:ext cx="12192000" cy="2062103"/>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BCEC8924-DDEA-4825-B3EB-7F46B909A085}"/>
              </a:ext>
            </a:extLst>
          </p:cNvPr>
          <p:cNvSpPr>
            <a:spLocks noGrp="1"/>
          </p:cNvSpPr>
          <p:nvPr>
            <p:ph idx="1"/>
          </p:nvPr>
        </p:nvSpPr>
        <p:spPr>
          <a:xfrm>
            <a:off x="2925739" y="2785002"/>
            <a:ext cx="6340522" cy="1287996"/>
          </a:xfrm>
        </p:spPr>
        <p:txBody>
          <a:bodyPr>
            <a:noAutofit/>
          </a:bodyPr>
          <a:lstStyle/>
          <a:p>
            <a:pPr algn="ctr"/>
            <a:r>
              <a:rPr lang="en-US" sz="3200" dirty="0">
                <a:solidFill>
                  <a:schemeClr val="bg1"/>
                </a:solidFill>
              </a:rPr>
              <a:t>The law states the concentration of a chemical is directly proportional to the </a:t>
            </a:r>
            <a:r>
              <a:rPr lang="en-US" sz="3200" dirty="0">
                <a:solidFill>
                  <a:schemeClr val="bg1"/>
                </a:solidFill>
                <a:hlinkClick r:id="rId3"/>
              </a:rPr>
              <a:t>absorbance</a:t>
            </a:r>
            <a:r>
              <a:rPr lang="en-US" sz="3200" dirty="0">
                <a:solidFill>
                  <a:schemeClr val="bg1"/>
                </a:solidFill>
              </a:rPr>
              <a:t> of a </a:t>
            </a:r>
            <a:r>
              <a:rPr lang="en-US" sz="3200" dirty="0">
                <a:solidFill>
                  <a:schemeClr val="bg1"/>
                </a:solidFill>
                <a:hlinkClick r:id="rId4"/>
              </a:rPr>
              <a:t>solution</a:t>
            </a:r>
            <a:r>
              <a:rPr lang="en-US" sz="3200" dirty="0">
                <a:solidFill>
                  <a:schemeClr val="bg1"/>
                </a:solidFill>
              </a:rPr>
              <a:t>. </a:t>
            </a:r>
          </a:p>
        </p:txBody>
      </p:sp>
      <p:sp>
        <p:nvSpPr>
          <p:cNvPr id="5" name="Rectangle 4"/>
          <p:cNvSpPr/>
          <p:nvPr/>
        </p:nvSpPr>
        <p:spPr>
          <a:xfrm>
            <a:off x="4312255" y="576058"/>
            <a:ext cx="3258008"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Beer’s Law</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6" name="Rectangle 5"/>
          <p:cNvSpPr/>
          <p:nvPr/>
        </p:nvSpPr>
        <p:spPr>
          <a:xfrm>
            <a:off x="2071296" y="2397949"/>
            <a:ext cx="8049409" cy="2062103"/>
          </a:xfrm>
          <a:prstGeom prst="rect">
            <a:avLst/>
          </a:prstGeom>
        </p:spPr>
        <p:txBody>
          <a:bodyPr wrap="square">
            <a:spAutoFit/>
          </a:bodyPr>
          <a:lstStyle/>
          <a:p>
            <a:pPr marL="285750" indent="-285750" algn="ctr">
              <a:buFont typeface="Arial" panose="020B0604020202020204" pitchFamily="34" charset="0"/>
              <a:buChar char="•"/>
            </a:pPr>
            <a:r>
              <a:rPr lang="en-US" sz="3200" dirty="0">
                <a:solidFill>
                  <a:schemeClr val="bg1"/>
                </a:solidFill>
              </a:rPr>
              <a:t>The relation may be used to determine the </a:t>
            </a:r>
            <a:r>
              <a:rPr lang="en-US" sz="3200" dirty="0">
                <a:solidFill>
                  <a:schemeClr val="bg1"/>
                </a:solidFill>
                <a:hlinkClick r:id="rId5"/>
              </a:rPr>
              <a:t>concentration</a:t>
            </a:r>
            <a:r>
              <a:rPr lang="en-US" sz="3200" dirty="0">
                <a:solidFill>
                  <a:schemeClr val="bg1"/>
                </a:solidFill>
              </a:rPr>
              <a:t> of a chemical species in a solution using a colorimeter or spectrophotometer. </a:t>
            </a:r>
            <a:endParaRPr lang="en-US" sz="3200" dirty="0">
              <a:solidFill>
                <a:schemeClr val="bg1"/>
              </a:solidFill>
            </a:endParaRPr>
          </a:p>
        </p:txBody>
      </p:sp>
      <p:sp>
        <p:nvSpPr>
          <p:cNvPr id="7" name="Rectangle 6"/>
          <p:cNvSpPr/>
          <p:nvPr/>
        </p:nvSpPr>
        <p:spPr>
          <a:xfrm>
            <a:off x="2781715" y="2890391"/>
            <a:ext cx="6628571" cy="1077218"/>
          </a:xfrm>
          <a:prstGeom prst="rect">
            <a:avLst/>
          </a:prstGeom>
        </p:spPr>
        <p:txBody>
          <a:bodyPr wrap="square">
            <a:spAutoFit/>
          </a:bodyPr>
          <a:lstStyle/>
          <a:p>
            <a:pPr marL="285750" indent="-285750" algn="ctr">
              <a:buFont typeface="Arial" panose="020B0604020202020204" pitchFamily="34" charset="0"/>
              <a:buChar char="•"/>
            </a:pPr>
            <a:r>
              <a:rPr lang="en-US" sz="3200" dirty="0">
                <a:solidFill>
                  <a:schemeClr val="bg1"/>
                </a:solidFill>
              </a:rPr>
              <a:t>The relation is most often used in UV-visible absorption spectroscopy</a:t>
            </a:r>
            <a:endParaRPr lang="en-US" sz="3200" dirty="0">
              <a:solidFill>
                <a:schemeClr val="bg1"/>
              </a:solidFill>
            </a:endParaRPr>
          </a:p>
        </p:txBody>
      </p:sp>
    </p:spTree>
    <p:extLst>
      <p:ext uri="{BB962C8B-B14F-4D97-AF65-F5344CB8AC3E}">
        <p14:creationId xmlns:p14="http://schemas.microsoft.com/office/powerpoint/2010/main" val="823236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3">
                                            <p:txEl>
                                              <p:pRg st="0" end="0"/>
                                            </p:txEl>
                                          </p:spTgt>
                                        </p:tgtEl>
                                      </p:cBhvr>
                                    </p:animEffect>
                                    <p:set>
                                      <p:cBhvr>
                                        <p:cTn id="12" dur="1" fill="hold">
                                          <p:stCondLst>
                                            <p:cond delay="499"/>
                                          </p:stCondLst>
                                        </p:cTn>
                                        <p:tgtEl>
                                          <p:spTgt spid="3">
                                            <p:txEl>
                                              <p:pRg st="0" end="0"/>
                                            </p:txEl>
                                          </p:spTgt>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6" grpId="0"/>
      <p:bldP spid="6" grpId="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Image result for loss of light physics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18607" t="30769" r="6471" b="28461"/>
          <a:stretch/>
        </p:blipFill>
        <p:spPr bwMode="auto">
          <a:xfrm>
            <a:off x="5341034" y="5975598"/>
            <a:ext cx="6850966" cy="149117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 result for loss of light physics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18607" t="30769" r="6471" b="28461"/>
          <a:stretch/>
        </p:blipFill>
        <p:spPr bwMode="auto">
          <a:xfrm>
            <a:off x="5341034" y="4484422"/>
            <a:ext cx="6850966" cy="149117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Image result for loss of light physics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18607" t="30769" r="6471" b="28461"/>
          <a:stretch/>
        </p:blipFill>
        <p:spPr bwMode="auto">
          <a:xfrm>
            <a:off x="0" y="5986492"/>
            <a:ext cx="6850966" cy="149117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Image result for loss of light physics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18607" t="30769" r="6471" b="28461"/>
          <a:stretch/>
        </p:blipFill>
        <p:spPr bwMode="auto">
          <a:xfrm>
            <a:off x="0" y="4495316"/>
            <a:ext cx="6850966" cy="149117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mage result for loss of light physics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18607" t="30769" r="6471" b="28461"/>
          <a:stretch/>
        </p:blipFill>
        <p:spPr bwMode="auto">
          <a:xfrm>
            <a:off x="5341034" y="2982352"/>
            <a:ext cx="6850966" cy="149117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result for loss of light physics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18607" t="30769" r="6471" b="28461"/>
          <a:stretch/>
        </p:blipFill>
        <p:spPr bwMode="auto">
          <a:xfrm>
            <a:off x="5341034" y="1491176"/>
            <a:ext cx="6850966" cy="149117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 result for loss of light physics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18607" t="30769" r="6471" b="28461"/>
          <a:stretch/>
        </p:blipFill>
        <p:spPr bwMode="auto">
          <a:xfrm>
            <a:off x="5341034" y="0"/>
            <a:ext cx="6850966" cy="1491176"/>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Image result for loss of light physics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18607" t="30769" r="6471" b="28461"/>
          <a:stretch/>
        </p:blipFill>
        <p:spPr bwMode="auto">
          <a:xfrm>
            <a:off x="0" y="2993246"/>
            <a:ext cx="6850966" cy="14911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loss of light physics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18607" t="30769" r="6471" b="28461"/>
          <a:stretch/>
        </p:blipFill>
        <p:spPr bwMode="auto">
          <a:xfrm>
            <a:off x="0" y="1502070"/>
            <a:ext cx="6850966" cy="149117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loss of light physics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18607" t="30769" r="6471" b="28461"/>
          <a:stretch/>
        </p:blipFill>
        <p:spPr bwMode="auto">
          <a:xfrm>
            <a:off x="0" y="10894"/>
            <a:ext cx="6850966" cy="149117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xmlns="" id="{D6A6960A-50A1-4CBE-AA7A-66CBC04B955A}"/>
              </a:ext>
            </a:extLst>
          </p:cNvPr>
          <p:cNvSpPr>
            <a:spLocks noGrp="1"/>
          </p:cNvSpPr>
          <p:nvPr>
            <p:ph idx="1"/>
          </p:nvPr>
        </p:nvSpPr>
        <p:spPr>
          <a:xfrm>
            <a:off x="978877" y="3078339"/>
            <a:ext cx="10515600" cy="1241132"/>
          </a:xfrm>
          <a:solidFill>
            <a:srgbClr val="3434B8"/>
          </a:solidFill>
          <a:ln w="38100">
            <a:solidFill>
              <a:schemeClr val="bg1"/>
            </a:solidFill>
          </a:ln>
        </p:spPr>
        <p:txBody>
          <a:bodyPr>
            <a:normAutofit lnSpcReduction="10000"/>
          </a:bodyPr>
          <a:lstStyle/>
          <a:p>
            <a:pPr algn="ctr"/>
            <a:r>
              <a:rPr lang="en-US" b="1" dirty="0">
                <a:solidFill>
                  <a:schemeClr val="bg1"/>
                </a:solidFill>
              </a:rPr>
              <a:t>Lambert's law</a:t>
            </a:r>
            <a:r>
              <a:rPr lang="en-US" dirty="0">
                <a:solidFill>
                  <a:schemeClr val="bg1"/>
                </a:solidFill>
              </a:rPr>
              <a:t> stated that the loss of light intensity when it propagates in a medium is directly proportional to intensity and path </a:t>
            </a:r>
            <a:r>
              <a:rPr lang="en-US" dirty="0" smtClean="0">
                <a:solidFill>
                  <a:schemeClr val="bg1"/>
                </a:solidFill>
              </a:rPr>
              <a:t>length</a:t>
            </a:r>
            <a:endParaRPr lang="en-US" dirty="0">
              <a:solidFill>
                <a:schemeClr val="bg1"/>
              </a:solidFill>
            </a:endParaRPr>
          </a:p>
        </p:txBody>
      </p:sp>
      <p:sp>
        <p:nvSpPr>
          <p:cNvPr id="4" name="Title 1">
            <a:extLst>
              <a:ext uri="{FF2B5EF4-FFF2-40B4-BE49-F238E27FC236}">
                <a16:creationId xmlns:a16="http://schemas.microsoft.com/office/drawing/2014/main" xmlns="" id="{1C37884A-CBA0-4D86-B587-3059ED918173}"/>
              </a:ext>
            </a:extLst>
          </p:cNvPr>
          <p:cNvSpPr txBox="1">
            <a:spLocks/>
          </p:cNvSpPr>
          <p:nvPr/>
        </p:nvSpPr>
        <p:spPr>
          <a:xfrm>
            <a:off x="3653051" y="520709"/>
            <a:ext cx="4885899" cy="893907"/>
          </a:xfrm>
          <a:prstGeom prst="rect">
            <a:avLst/>
          </a:prstGeom>
        </p:spPr>
        <p:style>
          <a:lnRef idx="0">
            <a:scrgbClr r="0" g="0" b="0"/>
          </a:lnRef>
          <a:fillRef idx="1002">
            <a:schemeClr val="dk1"/>
          </a:fillRef>
          <a:effectRef idx="0">
            <a:scrgbClr r="0" g="0" b="0"/>
          </a:effectRef>
          <a:fontRef idx="major"/>
        </p:style>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US" b="1" u="sng" dirty="0" smtClean="0">
                <a:ln w="9525">
                  <a:solidFill>
                    <a:schemeClr val="bg1"/>
                  </a:solidFill>
                  <a:prstDash val="solid"/>
                </a:ln>
                <a:effectLst>
                  <a:outerShdw blurRad="12700" dist="38100" dir="2700000" algn="tl" rotWithShape="0">
                    <a:schemeClr val="bg1">
                      <a:lumMod val="50000"/>
                    </a:schemeClr>
                  </a:outerShdw>
                </a:effectLst>
              </a:rPr>
              <a:t>LAMBERT LAW</a:t>
            </a:r>
            <a:endParaRPr lang="en-US" u="sng" dirty="0"/>
          </a:p>
        </p:txBody>
      </p:sp>
    </p:spTree>
    <p:extLst>
      <p:ext uri="{BB962C8B-B14F-4D97-AF65-F5344CB8AC3E}">
        <p14:creationId xmlns:p14="http://schemas.microsoft.com/office/powerpoint/2010/main" val="27931035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2" descr="Image result for beer's law"/>
          <p:cNvPicPr>
            <a:picLocks noChangeAspect="1" noChangeArrowheads="1"/>
          </p:cNvPicPr>
          <p:nvPr/>
        </p:nvPicPr>
        <p:blipFill rotWithShape="1">
          <a:blip r:embed="rId2">
            <a:extLst>
              <a:ext uri="{28A0092B-C50C-407E-A947-70E740481C1C}">
                <a14:useLocalDpi xmlns:a14="http://schemas.microsoft.com/office/drawing/2010/main" val="0"/>
              </a:ext>
            </a:extLst>
          </a:blip>
          <a:srcRect l="12657" t="21771" r="14997" b="6947"/>
          <a:stretch/>
        </p:blipFill>
        <p:spPr bwMode="auto">
          <a:xfrm>
            <a:off x="4068085" y="2346310"/>
            <a:ext cx="8091266" cy="448439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xmlns="" id="{D6A6960A-50A1-4CBE-AA7A-66CBC04B955A}"/>
              </a:ext>
            </a:extLst>
          </p:cNvPr>
          <p:cNvSpPr>
            <a:spLocks noGrp="1"/>
          </p:cNvSpPr>
          <p:nvPr>
            <p:ph idx="1"/>
          </p:nvPr>
        </p:nvSpPr>
        <p:spPr>
          <a:xfrm>
            <a:off x="305938" y="864969"/>
            <a:ext cx="11472080" cy="1509744"/>
          </a:xfrm>
        </p:spPr>
        <p:txBody>
          <a:bodyPr/>
          <a:lstStyle/>
          <a:p>
            <a:pPr>
              <a:buNone/>
            </a:pPr>
            <a:r>
              <a:rPr lang="en-US" i="1" dirty="0" smtClean="0">
                <a:solidFill>
                  <a:schemeClr val="bg1"/>
                </a:solidFill>
              </a:rPr>
              <a:t>  </a:t>
            </a:r>
            <a:r>
              <a:rPr lang="el-GR" i="1" dirty="0" smtClean="0">
                <a:solidFill>
                  <a:schemeClr val="bg1"/>
                </a:solidFill>
              </a:rPr>
              <a:t>ε</a:t>
            </a:r>
            <a:r>
              <a:rPr lang="en-US" dirty="0" smtClean="0">
                <a:solidFill>
                  <a:schemeClr val="bg1"/>
                </a:solidFill>
              </a:rPr>
              <a:t> </a:t>
            </a:r>
            <a:r>
              <a:rPr lang="en-US" dirty="0">
                <a:solidFill>
                  <a:schemeClr val="bg1"/>
                </a:solidFill>
              </a:rPr>
              <a:t>: is molar absorptivity and it is unique for a given compound ( L.mol</a:t>
            </a:r>
            <a:r>
              <a:rPr lang="en-US" baseline="30000" dirty="0">
                <a:solidFill>
                  <a:schemeClr val="bg1"/>
                </a:solidFill>
              </a:rPr>
              <a:t>-1</a:t>
            </a:r>
            <a:r>
              <a:rPr lang="en-US" dirty="0">
                <a:solidFill>
                  <a:schemeClr val="bg1"/>
                </a:solidFill>
              </a:rPr>
              <a:t>. cm</a:t>
            </a:r>
            <a:r>
              <a:rPr lang="en-US" baseline="30000" dirty="0">
                <a:solidFill>
                  <a:schemeClr val="bg1"/>
                </a:solidFill>
              </a:rPr>
              <a:t>-1</a:t>
            </a:r>
            <a:r>
              <a:rPr lang="en-US" dirty="0">
                <a:solidFill>
                  <a:schemeClr val="bg1"/>
                </a:solidFill>
              </a:rPr>
              <a:t>)</a:t>
            </a:r>
          </a:p>
          <a:p>
            <a:pPr>
              <a:buNone/>
            </a:pPr>
            <a:r>
              <a:rPr lang="en-US" dirty="0">
                <a:solidFill>
                  <a:schemeClr val="bg1"/>
                </a:solidFill>
              </a:rPr>
              <a:t>	b : is path length of light through solution(cm)</a:t>
            </a:r>
          </a:p>
          <a:p>
            <a:pPr>
              <a:buNone/>
            </a:pPr>
            <a:r>
              <a:rPr lang="en-US" dirty="0">
                <a:solidFill>
                  <a:schemeClr val="bg1"/>
                </a:solidFill>
              </a:rPr>
              <a:t>	c : absorbed molecular concentration (M)</a:t>
            </a:r>
          </a:p>
          <a:p>
            <a:pPr marL="0" indent="0">
              <a:buNone/>
            </a:pPr>
            <a:endParaRPr lang="en-US" dirty="0">
              <a:solidFill>
                <a:schemeClr val="bg1"/>
              </a:solidFill>
            </a:endParaRPr>
          </a:p>
          <a:p>
            <a:pPr marL="0" indent="0">
              <a:buNone/>
            </a:pPr>
            <a:endParaRPr lang="en-US" b="1" dirty="0">
              <a:solidFill>
                <a:schemeClr val="bg1"/>
              </a:solidFill>
            </a:endParaRPr>
          </a:p>
        </p:txBody>
      </p:sp>
    </p:spTree>
    <p:extLst>
      <p:ext uri="{BB962C8B-B14F-4D97-AF65-F5344CB8AC3E}">
        <p14:creationId xmlns:p14="http://schemas.microsoft.com/office/powerpoint/2010/main" val="40987836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765" name="Group 109"/>
          <p:cNvGraphicFramePr>
            <a:graphicFrameLocks noGrp="1"/>
          </p:cNvGraphicFramePr>
          <p:nvPr>
            <p:ph sz="half" idx="1"/>
            <p:extLst>
              <p:ext uri="{D42A27DB-BD31-4B8C-83A1-F6EECF244321}">
                <p14:modId xmlns:p14="http://schemas.microsoft.com/office/powerpoint/2010/main" val="2699720706"/>
              </p:ext>
            </p:extLst>
          </p:nvPr>
        </p:nvGraphicFramePr>
        <p:xfrm>
          <a:off x="300250" y="1423512"/>
          <a:ext cx="3600238" cy="3169920"/>
        </p:xfrm>
        <a:graphic>
          <a:graphicData uri="http://schemas.openxmlformats.org/drawingml/2006/table">
            <a:tbl>
              <a:tblPr/>
              <a:tblGrid>
                <a:gridCol w="1800119">
                  <a:extLst>
                    <a:ext uri="{9D8B030D-6E8A-4147-A177-3AD203B41FA5}">
                      <a16:colId xmlns:a16="http://schemas.microsoft.com/office/drawing/2014/main" xmlns="" val="20000"/>
                    </a:ext>
                  </a:extLst>
                </a:gridCol>
                <a:gridCol w="1800119">
                  <a:extLst>
                    <a:ext uri="{9D8B030D-6E8A-4147-A177-3AD203B41FA5}">
                      <a16:colId xmlns:a16="http://schemas.microsoft.com/office/drawing/2014/main" xmlns="" val="20001"/>
                    </a:ext>
                  </a:extLst>
                </a:gridCol>
              </a:tblGrid>
              <a:tr h="395267">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pitchFamily="34" charset="0"/>
                          <a:cs typeface="Arial" pitchFamily="34" charset="0"/>
                        </a:rPr>
                        <a:t>0</a:t>
                      </a:r>
                      <a:endParaRPr kumimoji="0" lang="en-US" sz="4400" b="1"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pitchFamily="34" charset="0"/>
                          <a:cs typeface="Arial" pitchFamily="34" charset="0"/>
                        </a:rPr>
                        <a:t>0</a:t>
                      </a:r>
                      <a:endParaRPr kumimoji="0" lang="en-US" sz="4400" b="1"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395267">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pitchFamily="34" charset="0"/>
                          <a:cs typeface="Arial" pitchFamily="34" charset="0"/>
                        </a:rPr>
                        <a:t>0.161</a:t>
                      </a:r>
                      <a:endParaRPr kumimoji="0" lang="en-US" sz="4400" b="1"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pitchFamily="34" charset="0"/>
                          <a:cs typeface="Arial" pitchFamily="34" charset="0"/>
                        </a:rPr>
                        <a:t>1</a:t>
                      </a:r>
                      <a:endParaRPr kumimoji="0" lang="en-US" sz="4400" b="1"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395267">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pitchFamily="34" charset="0"/>
                          <a:cs typeface="Arial" pitchFamily="34" charset="0"/>
                        </a:rPr>
                        <a:t>0.332</a:t>
                      </a:r>
                      <a:endParaRPr kumimoji="0" lang="en-US" sz="4400" b="1"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pitchFamily="34" charset="0"/>
                          <a:cs typeface="Arial" pitchFamily="34" charset="0"/>
                        </a:rPr>
                        <a:t>2</a:t>
                      </a:r>
                      <a:endParaRPr kumimoji="0" lang="en-US" sz="4400" b="1"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395267">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pitchFamily="34" charset="0"/>
                          <a:cs typeface="Arial" pitchFamily="34" charset="0"/>
                        </a:rPr>
                        <a:t>0.493</a:t>
                      </a:r>
                      <a:endParaRPr kumimoji="0" lang="en-US" sz="4400" b="1"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pitchFamily="34" charset="0"/>
                          <a:cs typeface="Arial" pitchFamily="34" charset="0"/>
                        </a:rPr>
                        <a:t>3</a:t>
                      </a:r>
                      <a:endParaRPr kumimoji="0" lang="en-US" sz="4400" b="1"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395267">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pitchFamily="34" charset="0"/>
                          <a:cs typeface="Arial" pitchFamily="34" charset="0"/>
                        </a:rPr>
                        <a:t>0.656</a:t>
                      </a:r>
                      <a:endParaRPr kumimoji="0" lang="en-US" sz="4400" b="1"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pitchFamily="34" charset="0"/>
                          <a:cs typeface="Arial" pitchFamily="34" charset="0"/>
                        </a:rPr>
                        <a:t>4</a:t>
                      </a:r>
                      <a:endParaRPr kumimoji="0" lang="en-US" sz="4400" b="1"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395267">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pitchFamily="34" charset="0"/>
                          <a:cs typeface="Arial" pitchFamily="34" charset="0"/>
                        </a:rPr>
                        <a:t>0.806</a:t>
                      </a:r>
                      <a:endParaRPr kumimoji="0" lang="en-US" sz="4400" b="1"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pitchFamily="34" charset="0"/>
                          <a:cs typeface="Arial" pitchFamily="34" charset="0"/>
                        </a:rPr>
                        <a:t>5</a:t>
                      </a:r>
                      <a:endParaRPr kumimoji="0" lang="en-US" sz="4400" b="1"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395267">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pitchFamily="34" charset="0"/>
                          <a:cs typeface="Arial" pitchFamily="34" charset="0"/>
                        </a:rPr>
                        <a:t>1.191</a:t>
                      </a:r>
                      <a:endParaRPr kumimoji="0" lang="en-US" sz="4400" b="1"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pitchFamily="34" charset="0"/>
                          <a:cs typeface="Arial" pitchFamily="34" charset="0"/>
                        </a:rPr>
                        <a:t>7.5</a:t>
                      </a:r>
                      <a:endParaRPr kumimoji="0" lang="en-US" sz="4400" b="1"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395267">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pitchFamily="34" charset="0"/>
                          <a:cs typeface="Arial" pitchFamily="34" charset="0"/>
                        </a:rPr>
                        <a:t>1.554</a:t>
                      </a:r>
                      <a:endParaRPr kumimoji="0" lang="en-US" sz="4400" b="1"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pitchFamily="34" charset="0"/>
                          <a:cs typeface="Arial" pitchFamily="34" charset="0"/>
                        </a:rPr>
                        <a:t>10</a:t>
                      </a:r>
                      <a:endParaRPr kumimoji="0" lang="en-US" sz="4400" b="1"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bl>
          </a:graphicData>
        </a:graphic>
      </p:graphicFrame>
      <p:graphicFrame>
        <p:nvGraphicFramePr>
          <p:cNvPr id="6" name="Object 106"/>
          <p:cNvGraphicFramePr>
            <a:graphicFrameLocks noGrp="1" noChangeAspect="1"/>
          </p:cNvGraphicFramePr>
          <p:nvPr>
            <p:ph sz="half" idx="2"/>
            <p:extLst>
              <p:ext uri="{D42A27DB-BD31-4B8C-83A1-F6EECF244321}">
                <p14:modId xmlns:p14="http://schemas.microsoft.com/office/powerpoint/2010/main" val="2896745231"/>
              </p:ext>
            </p:extLst>
          </p:nvPr>
        </p:nvGraphicFramePr>
        <p:xfrm>
          <a:off x="3900488" y="510870"/>
          <a:ext cx="8068599" cy="5439119"/>
        </p:xfrm>
        <a:graphic>
          <a:graphicData uri="http://schemas.openxmlformats.org/drawingml/2006/chart">
            <c:chart xmlns:c="http://schemas.openxmlformats.org/drawingml/2006/chart" xmlns:r="http://schemas.openxmlformats.org/officeDocument/2006/relationships" r:id="rId2"/>
          </a:graphicData>
        </a:graphic>
      </p:graphicFrame>
      <p:sp>
        <p:nvSpPr>
          <p:cNvPr id="1057" name="Text Box 111"/>
          <p:cNvSpPr txBox="1">
            <a:spLocks noChangeArrowheads="1"/>
          </p:cNvSpPr>
          <p:nvPr/>
        </p:nvSpPr>
        <p:spPr bwMode="auto">
          <a:xfrm>
            <a:off x="664320" y="1086962"/>
            <a:ext cx="3222519" cy="400110"/>
          </a:xfrm>
          <a:prstGeom prst="rect">
            <a:avLst/>
          </a:prstGeom>
          <a:noFill/>
          <a:ln w="9525">
            <a:noFill/>
            <a:miter lim="800000"/>
            <a:headEnd/>
            <a:tailEnd/>
          </a:ln>
        </p:spPr>
        <p:txBody>
          <a:bodyPr wrap="square">
            <a:spAutoFit/>
          </a:bodyPr>
          <a:lstStyle/>
          <a:p>
            <a:pPr>
              <a:spcBef>
                <a:spcPct val="50000"/>
              </a:spcBef>
            </a:pPr>
            <a:r>
              <a:rPr lang="en-US" sz="2000" b="1" u="sng" dirty="0"/>
              <a:t>Absorbance    concentration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458" name="Title 1"/>
          <p:cNvSpPr>
            <a:spLocks noGrp="1"/>
          </p:cNvSpPr>
          <p:nvPr>
            <p:ph type="title"/>
          </p:nvPr>
        </p:nvSpPr>
        <p:spPr>
          <a:xfrm>
            <a:off x="2932563" y="365125"/>
            <a:ext cx="6326875" cy="1325563"/>
          </a:xfrm>
          <a:solidFill>
            <a:schemeClr val="bg2">
              <a:lumMod val="75000"/>
            </a:schemeClr>
          </a:solidFill>
        </p:spPr>
        <p:txBody>
          <a:bodyPr/>
          <a:lstStyle/>
          <a:p>
            <a:pPr algn="ctr"/>
            <a:r>
              <a:rPr lang="en-US" b="1" u="sng" dirty="0">
                <a:ln w="0"/>
                <a:effectLst>
                  <a:outerShdw blurRad="38100" dist="19050" dir="2700000" algn="tl" rotWithShape="0">
                    <a:schemeClr val="dk1">
                      <a:alpha val="40000"/>
                    </a:schemeClr>
                  </a:outerShdw>
                </a:effectLst>
              </a:rPr>
              <a:t>Deviations from </a:t>
            </a:r>
            <a:r>
              <a:rPr lang="en-US" b="1" u="sng" dirty="0" smtClean="0">
                <a:ln w="0"/>
                <a:effectLst>
                  <a:outerShdw blurRad="38100" dist="19050" dir="2700000" algn="tl" rotWithShape="0">
                    <a:schemeClr val="dk1">
                      <a:alpha val="40000"/>
                    </a:schemeClr>
                  </a:outerShdw>
                </a:effectLst>
              </a:rPr>
              <a:t>Beer’s </a:t>
            </a:r>
            <a:r>
              <a:rPr lang="en-US" b="1" u="sng" dirty="0">
                <a:ln w="0"/>
                <a:effectLst>
                  <a:outerShdw blurRad="38100" dist="19050" dir="2700000" algn="tl" rotWithShape="0">
                    <a:schemeClr val="dk1">
                      <a:alpha val="40000"/>
                    </a:schemeClr>
                  </a:outerShdw>
                </a:effectLst>
              </a:rPr>
              <a:t>law</a:t>
            </a:r>
            <a:endParaRPr lang="ar-SA" b="1" u="sng" dirty="0">
              <a:ln w="0"/>
              <a:effectLst>
                <a:outerShdw blurRad="38100" dist="19050" dir="2700000" algn="tl" rotWithShape="0">
                  <a:schemeClr val="dk1">
                    <a:alpha val="40000"/>
                  </a:schemeClr>
                </a:outerShdw>
              </a:effectLst>
            </a:endParaRPr>
          </a:p>
        </p:txBody>
      </p:sp>
      <p:sp>
        <p:nvSpPr>
          <p:cNvPr id="19459" name="Content Placeholder 2"/>
          <p:cNvSpPr>
            <a:spLocks noGrp="1"/>
          </p:cNvSpPr>
          <p:nvPr>
            <p:ph sz="half" idx="1"/>
          </p:nvPr>
        </p:nvSpPr>
        <p:spPr>
          <a:xfrm>
            <a:off x="573775" y="2957134"/>
            <a:ext cx="4202941" cy="1702557"/>
          </a:xfrm>
          <a:solidFill>
            <a:schemeClr val="bg2">
              <a:lumMod val="75000"/>
            </a:schemeClr>
          </a:solidFill>
          <a:ln>
            <a:solidFill>
              <a:schemeClr val="tx1"/>
            </a:solidFill>
          </a:ln>
        </p:spPr>
        <p:txBody>
          <a:bodyPr>
            <a:noAutofit/>
          </a:bodyPr>
          <a:lstStyle/>
          <a:p>
            <a:pPr marL="514350" indent="-514350">
              <a:buFont typeface="+mj-lt"/>
              <a:buAutoNum type="arabicPeriod"/>
            </a:pPr>
            <a:r>
              <a:rPr lang="en-US" sz="3200" dirty="0" smtClean="0"/>
              <a:t>At ↑ </a:t>
            </a:r>
            <a:r>
              <a:rPr lang="en-US" sz="3200" dirty="0"/>
              <a:t>concentrations</a:t>
            </a:r>
          </a:p>
          <a:p>
            <a:pPr marL="0" indent="0">
              <a:buNone/>
            </a:pPr>
            <a:endParaRPr lang="en-US" sz="3200" dirty="0"/>
          </a:p>
          <a:p>
            <a:pPr marL="514350" indent="-514350">
              <a:buFont typeface="+mj-lt"/>
              <a:buAutoNum type="arabicPeriod" startAt="2"/>
            </a:pPr>
            <a:r>
              <a:rPr lang="en-US" sz="3200" dirty="0" smtClean="0"/>
              <a:t>At ↓ </a:t>
            </a:r>
            <a:r>
              <a:rPr lang="en-US" sz="3200" dirty="0"/>
              <a:t>concentrations</a:t>
            </a:r>
            <a:endParaRPr lang="ar-SA" sz="3200" dirty="0"/>
          </a:p>
        </p:txBody>
      </p:sp>
      <p:pic>
        <p:nvPicPr>
          <p:cNvPr id="19460" name="Picture 5"/>
          <p:cNvPicPr>
            <a:picLocks noGrp="1" noChangeAspect="1" noChangeArrowheads="1"/>
          </p:cNvPicPr>
          <p:nvPr>
            <p:ph sz="half" idx="2"/>
          </p:nvPr>
        </p:nvPicPr>
        <p:blipFill>
          <a:blip r:embed="rId2"/>
          <a:srcRect/>
          <a:stretch>
            <a:fillRect/>
          </a:stretch>
        </p:blipFill>
        <p:spPr>
          <a:xfrm>
            <a:off x="5663821" y="1867091"/>
            <a:ext cx="5737417" cy="4901059"/>
          </a:xfr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ln>
            <a:solidFill>
              <a:schemeClr val="bg1"/>
            </a:solid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en-US"/>
          </a:p>
        </p:txBody>
      </p:sp>
      <p:pic>
        <p:nvPicPr>
          <p:cNvPr id="15362"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3570" y="2308558"/>
            <a:ext cx="6828430" cy="4549442"/>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xmlns="" id="{BFADC577-5E1B-49EA-AAC2-B95B23112872}"/>
              </a:ext>
            </a:extLst>
          </p:cNvPr>
          <p:cNvSpPr>
            <a:spLocks noGrp="1"/>
          </p:cNvSpPr>
          <p:nvPr>
            <p:ph type="title"/>
          </p:nvPr>
        </p:nvSpPr>
        <p:spPr>
          <a:xfrm>
            <a:off x="4638533" y="365125"/>
            <a:ext cx="2914934" cy="779463"/>
          </a:xfrm>
        </p:spPr>
        <p:style>
          <a:lnRef idx="0">
            <a:schemeClr val="dk1"/>
          </a:lnRef>
          <a:fillRef idx="3">
            <a:schemeClr val="dk1"/>
          </a:fillRef>
          <a:effectRef idx="3">
            <a:schemeClr val="dk1"/>
          </a:effectRef>
          <a:fontRef idx="minor">
            <a:schemeClr val="lt1"/>
          </a:fontRef>
        </p:style>
        <p:txBody>
          <a:bodyPr/>
          <a:lstStyle/>
          <a:p>
            <a:r>
              <a:rPr lang="en-US" dirty="0"/>
              <a:t>Instrument </a:t>
            </a:r>
          </a:p>
        </p:txBody>
      </p:sp>
      <p:sp>
        <p:nvSpPr>
          <p:cNvPr id="6" name="Content Placeholder 5">
            <a:extLst>
              <a:ext uri="{FF2B5EF4-FFF2-40B4-BE49-F238E27FC236}">
                <a16:creationId xmlns:a16="http://schemas.microsoft.com/office/drawing/2014/main" xmlns="" id="{C1F61AD5-E87C-4788-A313-F77DE69C4EA1}"/>
              </a:ext>
            </a:extLst>
          </p:cNvPr>
          <p:cNvSpPr>
            <a:spLocks noGrp="1"/>
          </p:cNvSpPr>
          <p:nvPr>
            <p:ph idx="1"/>
          </p:nvPr>
        </p:nvSpPr>
        <p:spPr>
          <a:xfrm>
            <a:off x="264994" y="1253331"/>
            <a:ext cx="7486934" cy="3277726"/>
          </a:xfrm>
        </p:spPr>
        <p:txBody>
          <a:bodyPr/>
          <a:lstStyle/>
          <a:p>
            <a:r>
              <a:rPr lang="en-US" dirty="0" smtClean="0"/>
              <a:t>Components </a:t>
            </a:r>
            <a:endParaRPr lang="en-US" dirty="0"/>
          </a:p>
          <a:p>
            <a:pPr marL="514350" indent="-514350">
              <a:buAutoNum type="arabicPeriod"/>
            </a:pPr>
            <a:r>
              <a:rPr lang="en-US" dirty="0"/>
              <a:t>Light source</a:t>
            </a:r>
          </a:p>
          <a:p>
            <a:pPr marL="514350" indent="-514350">
              <a:buAutoNum type="arabicPeriod"/>
            </a:pPr>
            <a:r>
              <a:rPr lang="en-US" dirty="0"/>
              <a:t>Wavelength selector (Dispersion devices) </a:t>
            </a:r>
          </a:p>
          <a:p>
            <a:pPr marL="514350" indent="-514350">
              <a:buAutoNum type="arabicPeriod"/>
            </a:pPr>
            <a:r>
              <a:rPr lang="en-US" dirty="0"/>
              <a:t>Absorption cells (sample containers) </a:t>
            </a:r>
          </a:p>
          <a:p>
            <a:pPr marL="514350" indent="-514350">
              <a:buAutoNum type="arabicPeriod"/>
            </a:pPr>
            <a:r>
              <a:rPr lang="en-US" dirty="0"/>
              <a:t>Detectors </a:t>
            </a:r>
          </a:p>
          <a:p>
            <a:pPr marL="514350" indent="-514350">
              <a:buAutoNum type="arabicPeriod"/>
            </a:pPr>
            <a:r>
              <a:rPr lang="en-US" dirty="0"/>
              <a:t>Display devices</a:t>
            </a:r>
          </a:p>
          <a:p>
            <a:pPr marL="0" indent="0">
              <a:buNone/>
            </a:pPr>
            <a:endParaRPr lang="en-US" dirty="0"/>
          </a:p>
          <a:p>
            <a:pPr marL="514350" indent="-514350">
              <a:buAutoNum type="arabicPeriod"/>
            </a:pPr>
            <a:endParaRPr lang="en-US" dirty="0"/>
          </a:p>
        </p:txBody>
      </p:sp>
    </p:spTree>
    <p:extLst>
      <p:ext uri="{BB962C8B-B14F-4D97-AF65-F5344CB8AC3E}">
        <p14:creationId xmlns:p14="http://schemas.microsoft.com/office/powerpoint/2010/main" val="16408404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Neutrino ener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869" y="6469"/>
            <a:ext cx="13211033" cy="821694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C4C44C8F-B151-4BCF-9D11-C2B018906F2B}"/>
              </a:ext>
            </a:extLst>
          </p:cNvPr>
          <p:cNvSpPr>
            <a:spLocks noGrp="1"/>
          </p:cNvSpPr>
          <p:nvPr>
            <p:ph type="title"/>
          </p:nvPr>
        </p:nvSpPr>
        <p:spPr>
          <a:xfrm>
            <a:off x="4622996" y="140042"/>
            <a:ext cx="2946009" cy="1325563"/>
          </a:xfrm>
          <a:solidFill>
            <a:srgbClr val="260A25"/>
          </a:solidFill>
          <a:ln w="28575">
            <a:solidFill>
              <a:schemeClr val="tx1"/>
            </a:solidFill>
            <a:prstDash val="solid"/>
          </a:ln>
        </p:spPr>
        <p:txBody>
          <a:bodyPr/>
          <a:lstStyle/>
          <a:p>
            <a:r>
              <a:rPr lang="en-US" b="1" u="sng" dirty="0"/>
              <a:t>Light </a:t>
            </a:r>
            <a:r>
              <a:rPr lang="en-US" b="1" u="sng" dirty="0" smtClean="0"/>
              <a:t>Source</a:t>
            </a:r>
            <a:endParaRPr lang="en-US" b="1" u="sng" dirty="0"/>
          </a:p>
        </p:txBody>
      </p:sp>
      <p:sp>
        <p:nvSpPr>
          <p:cNvPr id="3" name="Content Placeholder 2">
            <a:extLst>
              <a:ext uri="{FF2B5EF4-FFF2-40B4-BE49-F238E27FC236}">
                <a16:creationId xmlns:a16="http://schemas.microsoft.com/office/drawing/2014/main" xmlns="" id="{5BD83E44-1B70-4536-BF28-7743BBF8B1CC}"/>
              </a:ext>
            </a:extLst>
          </p:cNvPr>
          <p:cNvSpPr>
            <a:spLocks noGrp="1"/>
          </p:cNvSpPr>
          <p:nvPr>
            <p:ph idx="1"/>
          </p:nvPr>
        </p:nvSpPr>
        <p:spPr>
          <a:xfrm>
            <a:off x="148883" y="1827384"/>
            <a:ext cx="5464126" cy="2099261"/>
          </a:xfrm>
        </p:spPr>
        <p:txBody>
          <a:bodyPr/>
          <a:lstStyle/>
          <a:p>
            <a:r>
              <a:rPr lang="en-US" dirty="0"/>
              <a:t>Provide sufficient amount of light</a:t>
            </a:r>
          </a:p>
          <a:p>
            <a:pPr>
              <a:buFont typeface="Wingdings" panose="05000000000000000000" pitchFamily="2" charset="2"/>
              <a:buChar char="Ø"/>
            </a:pPr>
            <a:r>
              <a:rPr lang="en-US" dirty="0"/>
              <a:t>Tungsten lamp</a:t>
            </a:r>
          </a:p>
          <a:p>
            <a:pPr>
              <a:buFont typeface="Wingdings" panose="05000000000000000000" pitchFamily="2" charset="2"/>
              <a:buChar char="Ø"/>
            </a:pPr>
            <a:r>
              <a:rPr lang="en-US" dirty="0"/>
              <a:t>Hydrogen lamp</a:t>
            </a:r>
          </a:p>
          <a:p>
            <a:pPr>
              <a:buFont typeface="Wingdings" panose="05000000000000000000" pitchFamily="2" charset="2"/>
              <a:buChar char="Ø"/>
            </a:pPr>
            <a:r>
              <a:rPr lang="en-US" dirty="0"/>
              <a:t>Xenon lamp</a:t>
            </a:r>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30526226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4590" y="160421"/>
            <a:ext cx="11742821" cy="6507397"/>
          </a:xfrm>
          <a:prstGeom prst="rect">
            <a:avLst/>
          </a:prstGeom>
          <a:solidFill>
            <a:srgbClr val="621B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410" name="Picture 2" descr="Image result for tungsten la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148" y="162114"/>
            <a:ext cx="6505704" cy="650570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xmlns="" id="{A506F579-89DB-4080-B749-2007D94FC9F5}"/>
              </a:ext>
            </a:extLst>
          </p:cNvPr>
          <p:cNvSpPr>
            <a:spLocks noGrp="1"/>
          </p:cNvSpPr>
          <p:nvPr>
            <p:ph idx="1"/>
          </p:nvPr>
        </p:nvSpPr>
        <p:spPr>
          <a:xfrm>
            <a:off x="116308" y="1825625"/>
            <a:ext cx="4648200" cy="1655512"/>
          </a:xfrm>
        </p:spPr>
        <p:txBody>
          <a:bodyPr/>
          <a:lstStyle/>
          <a:p>
            <a:r>
              <a:rPr lang="en-US" b="1" dirty="0"/>
              <a:t>Most commonly used</a:t>
            </a:r>
          </a:p>
          <a:p>
            <a:r>
              <a:rPr lang="en-US" b="1" dirty="0"/>
              <a:t>Range about 330 to 900 nm</a:t>
            </a:r>
          </a:p>
          <a:p>
            <a:r>
              <a:rPr lang="en-US" b="1" dirty="0"/>
              <a:t>Has long life about 1200h</a:t>
            </a:r>
          </a:p>
        </p:txBody>
      </p:sp>
      <p:sp>
        <p:nvSpPr>
          <p:cNvPr id="2" name="Title 1">
            <a:extLst>
              <a:ext uri="{FF2B5EF4-FFF2-40B4-BE49-F238E27FC236}">
                <a16:creationId xmlns:a16="http://schemas.microsoft.com/office/drawing/2014/main" xmlns="" id="{B075C850-B864-4301-B712-FA2894E922B6}"/>
              </a:ext>
            </a:extLst>
          </p:cNvPr>
          <p:cNvSpPr>
            <a:spLocks noGrp="1"/>
          </p:cNvSpPr>
          <p:nvPr>
            <p:ph type="title"/>
          </p:nvPr>
        </p:nvSpPr>
        <p:spPr>
          <a:xfrm>
            <a:off x="4245142" y="172622"/>
            <a:ext cx="3701716" cy="902200"/>
          </a:xfrm>
          <a:ln>
            <a:solidFill>
              <a:srgbClr val="621B03"/>
            </a:solidFill>
          </a:ln>
        </p:spPr>
        <p:txBody>
          <a:bodyPr/>
          <a:lstStyle/>
          <a:p>
            <a:pPr algn="ctr"/>
            <a:r>
              <a:rPr lang="en-US" b="1" dirty="0">
                <a:ln w="22225">
                  <a:solidFill>
                    <a:schemeClr val="accent2"/>
                  </a:solidFill>
                  <a:prstDash val="solid"/>
                </a:ln>
                <a:solidFill>
                  <a:schemeClr val="accent2">
                    <a:lumMod val="40000"/>
                    <a:lumOff val="60000"/>
                  </a:schemeClr>
                </a:solidFill>
                <a:effectLst>
                  <a:glow rad="228600">
                    <a:schemeClr val="accent2">
                      <a:satMod val="175000"/>
                      <a:alpha val="40000"/>
                    </a:schemeClr>
                  </a:glow>
                </a:effectLst>
              </a:rPr>
              <a:t>Tungsten Lamp</a:t>
            </a:r>
          </a:p>
        </p:txBody>
      </p:sp>
      <p:pic>
        <p:nvPicPr>
          <p:cNvPr id="6" name="Picture 6" descr="Image result for hydrogen la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0154" y="0"/>
            <a:ext cx="4051846"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8574"/>
            <a:ext cx="9105900" cy="68294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xmlns="" id="{31AE3D0F-3131-4CCE-9063-409800346E6F}"/>
              </a:ext>
            </a:extLst>
          </p:cNvPr>
          <p:cNvSpPr txBox="1">
            <a:spLocks/>
          </p:cNvSpPr>
          <p:nvPr/>
        </p:nvSpPr>
        <p:spPr>
          <a:xfrm>
            <a:off x="3590925" y="79375"/>
            <a:ext cx="5010150" cy="987425"/>
          </a:xfrm>
          <a:prstGeom prst="rect">
            <a:avLst/>
          </a:prstGeom>
        </p:spPr>
        <p:style>
          <a:lnRef idx="1">
            <a:schemeClr val="dk1"/>
          </a:lnRef>
          <a:fillRef idx="1001">
            <a:schemeClr val="dk1"/>
          </a:fillRef>
          <a:effectRef idx="1">
            <a:schemeClr val="dk1"/>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5400" b="1" smtClean="0">
                <a:ln>
                  <a:solidFill>
                    <a:schemeClr val="tx1"/>
                  </a:solidFill>
                </a:ln>
                <a:effectLst>
                  <a:glow rad="228600">
                    <a:schemeClr val="accent5">
                      <a:satMod val="175000"/>
                      <a:alpha val="40000"/>
                    </a:schemeClr>
                  </a:glow>
                  <a:outerShdw blurRad="38100" dist="38100" dir="2700000" algn="tl">
                    <a:srgbClr val="000000">
                      <a:alpha val="43137"/>
                    </a:srgbClr>
                  </a:outerShdw>
                </a:effectLst>
              </a:rPr>
              <a:t>Hydrogen lamps </a:t>
            </a:r>
            <a:endParaRPr lang="en-US" sz="5400" b="1" dirty="0">
              <a:ln>
                <a:solidFill>
                  <a:schemeClr val="tx1"/>
                </a:solidFill>
              </a:ln>
              <a:effectLst>
                <a:glow rad="228600">
                  <a:schemeClr val="accent5">
                    <a:satMod val="175000"/>
                    <a:alpha val="40000"/>
                  </a:schemeClr>
                </a:glow>
                <a:outerShdw blurRad="38100" dist="38100" dir="2700000" algn="tl">
                  <a:srgbClr val="000000">
                    <a:alpha val="43137"/>
                  </a:srgbClr>
                </a:outerShdw>
              </a:effectLst>
            </a:endParaRPr>
          </a:p>
        </p:txBody>
      </p:sp>
      <p:sp>
        <p:nvSpPr>
          <p:cNvPr id="9" name="Content Placeholder 2">
            <a:extLst>
              <a:ext uri="{FF2B5EF4-FFF2-40B4-BE49-F238E27FC236}">
                <a16:creationId xmlns:a16="http://schemas.microsoft.com/office/drawing/2014/main" xmlns="" id="{622B2E92-FECE-48CD-A3AD-0B22154C2094}"/>
              </a:ext>
            </a:extLst>
          </p:cNvPr>
          <p:cNvSpPr txBox="1">
            <a:spLocks/>
          </p:cNvSpPr>
          <p:nvPr/>
        </p:nvSpPr>
        <p:spPr>
          <a:xfrm>
            <a:off x="0" y="2055813"/>
            <a:ext cx="5238750" cy="2573337"/>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mtClean="0"/>
              <a:t>For ultraviolet regions </a:t>
            </a:r>
          </a:p>
          <a:p>
            <a:r>
              <a:rPr lang="en-US" smtClean="0"/>
              <a:t>Range </a:t>
            </a:r>
            <a:r>
              <a:rPr lang="en-US" b="1" u="sng" smtClean="0"/>
              <a:t>200 to 450 nm</a:t>
            </a:r>
          </a:p>
          <a:p>
            <a:r>
              <a:rPr lang="en-US" smtClean="0"/>
              <a:t>Long life </a:t>
            </a:r>
            <a:r>
              <a:rPr lang="en-US" b="1" u="sng" smtClean="0"/>
              <a:t>500h</a:t>
            </a:r>
          </a:p>
          <a:p>
            <a:r>
              <a:rPr lang="en-US" smtClean="0"/>
              <a:t>Generate both continuous and discontinuous spectra</a:t>
            </a:r>
            <a:endParaRPr lang="en-US" dirty="0"/>
          </a:p>
        </p:txBody>
      </p:sp>
      <p:sp>
        <p:nvSpPr>
          <p:cNvPr id="22" name="Rectangle 21"/>
          <p:cNvSpPr/>
          <p:nvPr/>
        </p:nvSpPr>
        <p:spPr>
          <a:xfrm>
            <a:off x="0" y="0"/>
            <a:ext cx="12192000" cy="6858000"/>
          </a:xfrm>
          <a:prstGeom prst="rect">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23" name="Picture 2" descr="Image result for xenon lam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5985" y="11452"/>
            <a:ext cx="9160030" cy="6870023"/>
          </a:xfrm>
          <a:prstGeom prst="rect">
            <a:avLst/>
          </a:prstGeom>
          <a:noFill/>
          <a:extLst>
            <a:ext uri="{909E8E84-426E-40DD-AFC4-6F175D3DCCD1}">
              <a14:hiddenFill xmlns:a14="http://schemas.microsoft.com/office/drawing/2010/main">
                <a:solidFill>
                  <a:srgbClr val="FFFFFF"/>
                </a:solidFill>
              </a14:hiddenFill>
            </a:ext>
          </a:extLst>
        </p:spPr>
      </p:pic>
      <p:sp>
        <p:nvSpPr>
          <p:cNvPr id="24" name="Content Placeholder 2">
            <a:extLst>
              <a:ext uri="{FF2B5EF4-FFF2-40B4-BE49-F238E27FC236}">
                <a16:creationId xmlns:a16="http://schemas.microsoft.com/office/drawing/2014/main" xmlns="" id="{820265B7-4426-4A19-B922-924F7701C113}"/>
              </a:ext>
            </a:extLst>
          </p:cNvPr>
          <p:cNvSpPr txBox="1">
            <a:spLocks/>
          </p:cNvSpPr>
          <p:nvPr/>
        </p:nvSpPr>
        <p:spPr>
          <a:xfrm>
            <a:off x="3664867" y="5972801"/>
            <a:ext cx="4862267" cy="485150"/>
          </a:xfrm>
          <a:prstGeom prst="rect">
            <a:avLst/>
          </a:prstGeom>
          <a:solidFill>
            <a:schemeClr val="tx1"/>
          </a:solidFill>
          <a:ln>
            <a:solidFill>
              <a:schemeClr val="bg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mtClean="0">
                <a:solidFill>
                  <a:schemeClr val="bg1"/>
                </a:solidFill>
              </a:rPr>
              <a:t>Do not heat up the instrument</a:t>
            </a:r>
            <a:endParaRPr lang="en-US" dirty="0">
              <a:solidFill>
                <a:schemeClr val="bg1"/>
              </a:solidFill>
            </a:endParaRPr>
          </a:p>
        </p:txBody>
      </p:sp>
      <p:sp>
        <p:nvSpPr>
          <p:cNvPr id="25" name="Rounded Rectangle 24"/>
          <p:cNvSpPr/>
          <p:nvPr/>
        </p:nvSpPr>
        <p:spPr>
          <a:xfrm>
            <a:off x="152400" y="78597"/>
            <a:ext cx="3700708" cy="906123"/>
          </a:xfrm>
          <a:prstGeom prst="roundRect">
            <a:avLst/>
          </a:prstGeom>
          <a:solidFill>
            <a:srgbClr val="0D4551"/>
          </a:solidFill>
          <a:ln w="381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000" dirty="0"/>
              <a:t>Xenon lamps</a:t>
            </a:r>
            <a:endParaRPr lang="en-US" sz="4000" dirty="0"/>
          </a:p>
        </p:txBody>
      </p:sp>
      <p:sp>
        <p:nvSpPr>
          <p:cNvPr id="26" name="Content Placeholder 2">
            <a:extLst>
              <a:ext uri="{FF2B5EF4-FFF2-40B4-BE49-F238E27FC236}">
                <a16:creationId xmlns:a16="http://schemas.microsoft.com/office/drawing/2014/main" xmlns="" id="{820265B7-4426-4A19-B922-924F7701C113}"/>
              </a:ext>
            </a:extLst>
          </p:cNvPr>
          <p:cNvSpPr txBox="1">
            <a:spLocks/>
          </p:cNvSpPr>
          <p:nvPr/>
        </p:nvSpPr>
        <p:spPr>
          <a:xfrm>
            <a:off x="3348038" y="5949443"/>
            <a:ext cx="5495925" cy="557212"/>
          </a:xfrm>
          <a:prstGeom prst="rect">
            <a:avLst/>
          </a:prstGeom>
          <a:solidFill>
            <a:schemeClr val="tx1"/>
          </a:solidFill>
          <a:ln>
            <a:solidFill>
              <a:schemeClr val="bg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chemeClr val="bg1"/>
                </a:solidFill>
              </a:rPr>
              <a:t>Range between 190 nm to 1000nm</a:t>
            </a:r>
          </a:p>
        </p:txBody>
      </p:sp>
      <p:sp>
        <p:nvSpPr>
          <p:cNvPr id="27" name="Content Placeholder 2">
            <a:extLst>
              <a:ext uri="{FF2B5EF4-FFF2-40B4-BE49-F238E27FC236}">
                <a16:creationId xmlns:a16="http://schemas.microsoft.com/office/drawing/2014/main" xmlns="" id="{820265B7-4426-4A19-B922-924F7701C113}"/>
              </a:ext>
            </a:extLst>
          </p:cNvPr>
          <p:cNvSpPr txBox="1">
            <a:spLocks/>
          </p:cNvSpPr>
          <p:nvPr/>
        </p:nvSpPr>
        <p:spPr>
          <a:xfrm>
            <a:off x="3719513" y="5994999"/>
            <a:ext cx="4752975" cy="466100"/>
          </a:xfrm>
          <a:prstGeom prst="rect">
            <a:avLst/>
          </a:prstGeom>
          <a:solidFill>
            <a:schemeClr val="tx1"/>
          </a:solidFill>
          <a:ln>
            <a:solidFill>
              <a:schemeClr val="bg1"/>
            </a:solid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chemeClr val="bg1"/>
                </a:solidFill>
              </a:rPr>
              <a:t>Emit both UV and visible light</a:t>
            </a:r>
          </a:p>
        </p:txBody>
      </p:sp>
      <p:sp>
        <p:nvSpPr>
          <p:cNvPr id="28" name="Content Placeholder 2">
            <a:extLst>
              <a:ext uri="{FF2B5EF4-FFF2-40B4-BE49-F238E27FC236}">
                <a16:creationId xmlns:a16="http://schemas.microsoft.com/office/drawing/2014/main" xmlns="" id="{820265B7-4426-4A19-B922-924F7701C113}"/>
              </a:ext>
            </a:extLst>
          </p:cNvPr>
          <p:cNvSpPr txBox="1">
            <a:spLocks/>
          </p:cNvSpPr>
          <p:nvPr/>
        </p:nvSpPr>
        <p:spPr>
          <a:xfrm>
            <a:off x="5262563" y="6006449"/>
            <a:ext cx="1666875" cy="466101"/>
          </a:xfrm>
          <a:prstGeom prst="rect">
            <a:avLst/>
          </a:prstGeom>
          <a:solidFill>
            <a:schemeClr val="tx1"/>
          </a:solidFill>
          <a:ln>
            <a:solidFill>
              <a:schemeClr val="bg1"/>
            </a:solid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chemeClr val="bg1"/>
                </a:solidFill>
              </a:rPr>
              <a:t>Long life</a:t>
            </a:r>
          </a:p>
        </p:txBody>
      </p:sp>
    </p:spTree>
    <p:extLst>
      <p:ext uri="{BB962C8B-B14F-4D97-AF65-F5344CB8AC3E}">
        <p14:creationId xmlns:p14="http://schemas.microsoft.com/office/powerpoint/2010/main" val="3927428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6"/>
                                        </p:tgtEl>
                                      </p:cBhvr>
                                    </p:animEffect>
                                    <p:set>
                                      <p:cBhvr>
                                        <p:cTn id="21" dur="1" fill="hold">
                                          <p:stCondLst>
                                            <p:cond delay="499"/>
                                          </p:stCondLst>
                                        </p:cTn>
                                        <p:tgtEl>
                                          <p:spTgt spid="6"/>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9"/>
                                        </p:tgtEl>
                                      </p:cBhvr>
                                    </p:animEffect>
                                    <p:set>
                                      <p:cBhvr>
                                        <p:cTn id="30" dur="1" fill="hold">
                                          <p:stCondLst>
                                            <p:cond delay="499"/>
                                          </p:stCondLst>
                                        </p:cTn>
                                        <p:tgtEl>
                                          <p:spTgt spid="9"/>
                                        </p:tgtEl>
                                        <p:attrNameLst>
                                          <p:attrName>style.visibility</p:attrName>
                                        </p:attrNameLst>
                                      </p:cBhvr>
                                      <p:to>
                                        <p:strVal val="hidden"/>
                                      </p:to>
                                    </p:set>
                                  </p:childTnLst>
                                </p:cTn>
                              </p:par>
                              <p:par>
                                <p:cTn id="31" presetID="10"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par>
                                <p:cTn id="34" presetID="10" presetClass="entr" presetSubtype="0" fill="hold"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500"/>
                                        <p:tgtEl>
                                          <p:spTgt spid="2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1" nodeType="clickEffect">
                                  <p:stCondLst>
                                    <p:cond delay="0"/>
                                  </p:stCondLst>
                                  <p:childTnLst>
                                    <p:animEffect transition="out" filter="fade">
                                      <p:cBhvr>
                                        <p:cTn id="48" dur="500"/>
                                        <p:tgtEl>
                                          <p:spTgt spid="26"/>
                                        </p:tgtEl>
                                      </p:cBhvr>
                                    </p:animEffect>
                                    <p:set>
                                      <p:cBhvr>
                                        <p:cTn id="49" dur="1" fill="hold">
                                          <p:stCondLst>
                                            <p:cond delay="499"/>
                                          </p:stCondLst>
                                        </p:cTn>
                                        <p:tgtEl>
                                          <p:spTgt spid="26"/>
                                        </p:tgtEl>
                                        <p:attrNameLst>
                                          <p:attrName>style.visibility</p:attrName>
                                        </p:attrNameLst>
                                      </p:cBhvr>
                                      <p:to>
                                        <p:strVal val="hidden"/>
                                      </p:to>
                                    </p:set>
                                  </p:childTnLst>
                                </p:cTn>
                              </p:par>
                              <p:par>
                                <p:cTn id="50" presetID="10"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500"/>
                                        <p:tgtEl>
                                          <p:spTgt spid="2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1" nodeType="clickEffect">
                                  <p:stCondLst>
                                    <p:cond delay="0"/>
                                  </p:stCondLst>
                                  <p:childTnLst>
                                    <p:animEffect transition="out" filter="fade">
                                      <p:cBhvr>
                                        <p:cTn id="56" dur="500"/>
                                        <p:tgtEl>
                                          <p:spTgt spid="27"/>
                                        </p:tgtEl>
                                      </p:cBhvr>
                                    </p:animEffect>
                                    <p:set>
                                      <p:cBhvr>
                                        <p:cTn id="57" dur="1" fill="hold">
                                          <p:stCondLst>
                                            <p:cond delay="499"/>
                                          </p:stCondLst>
                                        </p:cTn>
                                        <p:tgtEl>
                                          <p:spTgt spid="27"/>
                                        </p:tgtEl>
                                        <p:attrNameLst>
                                          <p:attrName>style.visibility</p:attrName>
                                        </p:attrNameLst>
                                      </p:cBhvr>
                                      <p:to>
                                        <p:strVal val="hidden"/>
                                      </p:to>
                                    </p:set>
                                  </p:childTnLst>
                                </p:cTn>
                              </p:par>
                              <p:par>
                                <p:cTn id="58" presetID="10" presetClass="entr" presetSubtype="0"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fade">
                                      <p:cBhvr>
                                        <p:cTn id="60" dur="500"/>
                                        <p:tgtEl>
                                          <p:spTgt spid="28"/>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grpId="1" nodeType="clickEffect">
                                  <p:stCondLst>
                                    <p:cond delay="0"/>
                                  </p:stCondLst>
                                  <p:childTnLst>
                                    <p:animEffect transition="out" filter="fade">
                                      <p:cBhvr>
                                        <p:cTn id="64" dur="500"/>
                                        <p:tgtEl>
                                          <p:spTgt spid="28"/>
                                        </p:tgtEl>
                                      </p:cBhvr>
                                    </p:animEffect>
                                    <p:set>
                                      <p:cBhvr>
                                        <p:cTn id="65" dur="1" fill="hold">
                                          <p:stCondLst>
                                            <p:cond delay="499"/>
                                          </p:stCondLst>
                                        </p:cTn>
                                        <p:tgtEl>
                                          <p:spTgt spid="28"/>
                                        </p:tgtEl>
                                        <p:attrNameLst>
                                          <p:attrName>style.visibility</p:attrName>
                                        </p:attrNameLst>
                                      </p:cBhvr>
                                      <p:to>
                                        <p:strVal val="hidden"/>
                                      </p:to>
                                    </p:set>
                                  </p:childTnLst>
                                </p:cTn>
                              </p:par>
                              <p:par>
                                <p:cTn id="66" presetID="10" presetClass="entr" presetSubtype="0" fill="hold" grpId="0" nodeType="withEffect">
                                  <p:stCondLst>
                                    <p:cond delay="0"/>
                                  </p:stCondLst>
                                  <p:childTnLst>
                                    <p:set>
                                      <p:cBhvr>
                                        <p:cTn id="67" dur="1" fill="hold">
                                          <p:stCondLst>
                                            <p:cond delay="0"/>
                                          </p:stCondLst>
                                        </p:cTn>
                                        <p:tgtEl>
                                          <p:spTgt spid="24">
                                            <p:bg/>
                                          </p:spTgt>
                                        </p:tgtEl>
                                        <p:attrNameLst>
                                          <p:attrName>style.visibility</p:attrName>
                                        </p:attrNameLst>
                                      </p:cBhvr>
                                      <p:to>
                                        <p:strVal val="visible"/>
                                      </p:to>
                                    </p:set>
                                    <p:animEffect transition="in" filter="fade">
                                      <p:cBhvr>
                                        <p:cTn id="68" dur="500"/>
                                        <p:tgtEl>
                                          <p:spTgt spid="24">
                                            <p:bg/>
                                          </p:spTgt>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4">
                                            <p:txEl>
                                              <p:pRg st="0" end="0"/>
                                            </p:txEl>
                                          </p:spTgt>
                                        </p:tgtEl>
                                        <p:attrNameLst>
                                          <p:attrName>style.visibility</p:attrName>
                                        </p:attrNameLst>
                                      </p:cBhvr>
                                      <p:to>
                                        <p:strVal val="visible"/>
                                      </p:to>
                                    </p:set>
                                    <p:animEffect transition="in" filter="fade">
                                      <p:cBhvr>
                                        <p:cTn id="71"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p:bldP spid="9" grpId="1"/>
      <p:bldP spid="22" grpId="0" animBg="1"/>
      <p:bldP spid="24" grpId="0" build="p" animBg="1"/>
      <p:bldP spid="25" grpId="0" animBg="1"/>
      <p:bldP spid="26" grpId="0" animBg="1"/>
      <p:bldP spid="26" grpId="1" animBg="1"/>
      <p:bldP spid="27" grpId="0" animBg="1"/>
      <p:bldP spid="27" grpId="1" animBg="1"/>
      <p:bldP spid="28" grpId="0" animBg="1"/>
      <p:bldP spid="28"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4" name="Rectangle 13"/>
          <p:cNvSpPr/>
          <p:nvPr/>
        </p:nvSpPr>
        <p:spPr>
          <a:xfrm>
            <a:off x="11159592" y="0"/>
            <a:ext cx="1032408" cy="6858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284084" y="0"/>
            <a:ext cx="1848914" cy="685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495" y="0"/>
            <a:ext cx="1848914"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854790" y="-7081"/>
            <a:ext cx="1848914" cy="685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708800" y="0"/>
            <a:ext cx="1848914" cy="6858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584308" y="-7081"/>
            <a:ext cx="1848914"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421102" y="-7081"/>
            <a:ext cx="1848914"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9CAD7B00-A591-41B6-9454-F234ADB2BE9B}"/>
              </a:ext>
            </a:extLst>
          </p:cNvPr>
          <p:cNvSpPr>
            <a:spLocks noGrp="1"/>
          </p:cNvSpPr>
          <p:nvPr>
            <p:ph idx="1"/>
          </p:nvPr>
        </p:nvSpPr>
        <p:spPr>
          <a:xfrm>
            <a:off x="838200" y="750627"/>
            <a:ext cx="10515600" cy="1542197"/>
          </a:xfrm>
        </p:spPr>
        <p:txBody>
          <a:bodyPr>
            <a:normAutofit/>
          </a:bodyPr>
          <a:lstStyle/>
          <a:p>
            <a:r>
              <a:rPr lang="en-US" b="1" u="sng" dirty="0">
                <a:solidFill>
                  <a:schemeClr val="bg1"/>
                </a:solidFill>
              </a:rPr>
              <a:t>SPECTRUM-</a:t>
            </a:r>
            <a:r>
              <a:rPr lang="en-US" dirty="0">
                <a:solidFill>
                  <a:schemeClr val="bg1"/>
                </a:solidFill>
              </a:rPr>
              <a:t> light spectrum</a:t>
            </a:r>
          </a:p>
          <a:p>
            <a:r>
              <a:rPr lang="en-US" b="1" u="sng" dirty="0">
                <a:solidFill>
                  <a:schemeClr val="bg1"/>
                </a:solidFill>
              </a:rPr>
              <a:t>PHOTO-LIGHT</a:t>
            </a:r>
            <a:r>
              <a:rPr lang="en-US" dirty="0">
                <a:solidFill>
                  <a:schemeClr val="bg1"/>
                </a:solidFill>
              </a:rPr>
              <a:t>- energy wavelength</a:t>
            </a:r>
          </a:p>
          <a:p>
            <a:r>
              <a:rPr lang="en-US" b="1" u="sng" dirty="0">
                <a:solidFill>
                  <a:schemeClr val="bg1"/>
                </a:solidFill>
              </a:rPr>
              <a:t>METRY-</a:t>
            </a:r>
            <a:r>
              <a:rPr lang="en-US" dirty="0">
                <a:solidFill>
                  <a:schemeClr val="bg1"/>
                </a:solidFill>
              </a:rPr>
              <a:t> measurement </a:t>
            </a:r>
          </a:p>
        </p:txBody>
      </p:sp>
      <p:pic>
        <p:nvPicPr>
          <p:cNvPr id="2050" name="Picture 2" descr="Image result for spectrophotometry"/>
          <p:cNvPicPr>
            <a:picLocks noChangeAspect="1" noChangeArrowheads="1"/>
          </p:cNvPicPr>
          <p:nvPr/>
        </p:nvPicPr>
        <p:blipFill rotWithShape="1">
          <a:blip r:embed="rId2">
            <a:extLst>
              <a:ext uri="{28A0092B-C50C-407E-A947-70E740481C1C}">
                <a14:useLocalDpi xmlns:a14="http://schemas.microsoft.com/office/drawing/2010/main" val="0"/>
              </a:ext>
            </a:extLst>
          </a:blip>
          <a:srcRect t="15163" b="13638"/>
          <a:stretch/>
        </p:blipFill>
        <p:spPr bwMode="auto">
          <a:xfrm>
            <a:off x="2805012" y="1876048"/>
            <a:ext cx="6957688" cy="309174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39739" y="2217241"/>
            <a:ext cx="10912522" cy="1384995"/>
          </a:xfrm>
          <a:prstGeom prst="rect">
            <a:avLst/>
          </a:prstGeom>
        </p:spPr>
        <p:txBody>
          <a:bodyPr wrap="square">
            <a:spAutoFit/>
          </a:bodyPr>
          <a:lstStyle/>
          <a:p>
            <a:pPr algn="ctr"/>
            <a:r>
              <a:rPr lang="en-US" sz="2800" b="1" dirty="0">
                <a:solidFill>
                  <a:schemeClr val="bg1"/>
                </a:solidFill>
                <a:latin typeface="Times New Roman" pitchFamily="18" charset="0"/>
                <a:cs typeface="Times New Roman" pitchFamily="18" charset="0"/>
              </a:rPr>
              <a:t>Spectrophotometry </a:t>
            </a:r>
            <a:r>
              <a:rPr lang="en-US" sz="2800" dirty="0">
                <a:solidFill>
                  <a:schemeClr val="bg1"/>
                </a:solidFill>
                <a:latin typeface="Times New Roman" pitchFamily="18" charset="0"/>
                <a:cs typeface="Times New Roman" pitchFamily="18" charset="0"/>
              </a:rPr>
              <a:t>is a technique used to measure the concentration of solutes in solution by measuring the amount of light that is absorbed by the solution by </a:t>
            </a:r>
            <a:r>
              <a:rPr lang="en-US" sz="2800" b="1" dirty="0">
                <a:solidFill>
                  <a:schemeClr val="bg1"/>
                </a:solidFill>
                <a:latin typeface="Times New Roman" pitchFamily="18" charset="0"/>
                <a:cs typeface="Times New Roman" pitchFamily="18" charset="0"/>
              </a:rPr>
              <a:t>spectrophotometer</a:t>
            </a:r>
            <a:endParaRPr lang="en-US" sz="28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38664042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2050"/>
                                        </p:tgtEl>
                                      </p:cBhvr>
                                    </p:animEffect>
                                    <p:set>
                                      <p:cBhvr>
                                        <p:cTn id="18" dur="1" fill="hold">
                                          <p:stCondLst>
                                            <p:cond delay="499"/>
                                          </p:stCondLst>
                                        </p:cTn>
                                        <p:tgtEl>
                                          <p:spTgt spid="2050"/>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Image result for dispersion devic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9D628344-260C-4F57-8883-87B9E0FCB261}"/>
              </a:ext>
            </a:extLst>
          </p:cNvPr>
          <p:cNvSpPr>
            <a:spLocks noGrp="1"/>
          </p:cNvSpPr>
          <p:nvPr>
            <p:ph type="title"/>
          </p:nvPr>
        </p:nvSpPr>
        <p:spPr>
          <a:xfrm>
            <a:off x="57150" y="60325"/>
            <a:ext cx="4343400" cy="1325563"/>
          </a:xfrm>
          <a:noFill/>
        </p:spPr>
        <p:txBody>
          <a:bodyPr>
            <a:scene3d>
              <a:camera prst="orthographicFront"/>
              <a:lightRig rig="harsh" dir="t"/>
            </a:scene3d>
            <a:sp3d extrusionH="57150" prstMaterial="matte">
              <a:bevelT w="63500" h="12700" prst="angle"/>
              <a:contourClr>
                <a:schemeClr val="bg1">
                  <a:lumMod val="65000"/>
                </a:schemeClr>
              </a:contourClr>
            </a:sp3d>
          </a:bodyPr>
          <a:lstStyle/>
          <a:p>
            <a:r>
              <a:rPr lang="en-US" b="1" u="sng" dirty="0">
                <a:ln/>
                <a:effectLst>
                  <a:glow rad="228600">
                    <a:schemeClr val="accent3">
                      <a:satMod val="175000"/>
                      <a:alpha val="40000"/>
                    </a:schemeClr>
                  </a:glow>
                </a:effectLst>
              </a:rPr>
              <a:t>Dispersion devices </a:t>
            </a:r>
          </a:p>
        </p:txBody>
      </p:sp>
      <p:sp>
        <p:nvSpPr>
          <p:cNvPr id="3" name="Content Placeholder 2">
            <a:extLst>
              <a:ext uri="{FF2B5EF4-FFF2-40B4-BE49-F238E27FC236}">
                <a16:creationId xmlns:a16="http://schemas.microsoft.com/office/drawing/2014/main" xmlns="" id="{5091270D-3D99-4A4E-9741-B822DC48A52F}"/>
              </a:ext>
            </a:extLst>
          </p:cNvPr>
          <p:cNvSpPr>
            <a:spLocks noGrp="1"/>
          </p:cNvSpPr>
          <p:nvPr>
            <p:ph idx="1"/>
          </p:nvPr>
        </p:nvSpPr>
        <p:spPr>
          <a:xfrm>
            <a:off x="194668" y="1585118"/>
            <a:ext cx="4186832" cy="2212975"/>
          </a:xfrm>
        </p:spPr>
        <p:txBody>
          <a:bodyPr>
            <a:noAutofit/>
            <a:scene3d>
              <a:camera prst="orthographicFront"/>
              <a:lightRig rig="harsh" dir="t"/>
            </a:scene3d>
            <a:sp3d extrusionH="57150" prstMaterial="matte">
              <a:bevelT w="63500" h="12700" prst="angle"/>
              <a:contourClr>
                <a:schemeClr val="bg1">
                  <a:lumMod val="65000"/>
                </a:schemeClr>
              </a:contourClr>
            </a:sp3d>
          </a:bodyPr>
          <a:lstStyle/>
          <a:p>
            <a:pPr marL="0" indent="0">
              <a:buNone/>
            </a:pPr>
            <a:r>
              <a:rPr lang="en-US" sz="3200" b="1" dirty="0" smtClean="0">
                <a:ln/>
                <a:solidFill>
                  <a:schemeClr val="accent3"/>
                </a:solidFill>
              </a:rPr>
              <a:t>Types </a:t>
            </a:r>
            <a:r>
              <a:rPr lang="en-US" sz="3200" b="1" dirty="0">
                <a:ln/>
                <a:solidFill>
                  <a:schemeClr val="accent3"/>
                </a:solidFill>
              </a:rPr>
              <a:t>of devices</a:t>
            </a:r>
          </a:p>
          <a:p>
            <a:pPr marL="514350" indent="-514350">
              <a:buAutoNum type="arabicPeriod"/>
            </a:pPr>
            <a:r>
              <a:rPr lang="en-US" sz="3200" b="1" dirty="0">
                <a:ln/>
                <a:solidFill>
                  <a:schemeClr val="accent3"/>
                </a:solidFill>
              </a:rPr>
              <a:t>Prism </a:t>
            </a:r>
          </a:p>
          <a:p>
            <a:pPr marL="514350" indent="-514350">
              <a:buAutoNum type="arabicPeriod"/>
            </a:pPr>
            <a:r>
              <a:rPr lang="en-US" sz="3200" b="1" dirty="0">
                <a:ln/>
                <a:solidFill>
                  <a:schemeClr val="accent3"/>
                </a:solidFill>
              </a:rPr>
              <a:t>Filters </a:t>
            </a:r>
          </a:p>
          <a:p>
            <a:pPr marL="514350" indent="-514350">
              <a:buAutoNum type="arabicPeriod"/>
            </a:pPr>
            <a:r>
              <a:rPr lang="en-US" sz="3200" b="1" dirty="0">
                <a:ln/>
                <a:solidFill>
                  <a:schemeClr val="accent3"/>
                </a:solidFill>
              </a:rPr>
              <a:t>Diffraction Grating</a:t>
            </a:r>
          </a:p>
        </p:txBody>
      </p:sp>
      <p:sp>
        <p:nvSpPr>
          <p:cNvPr id="5" name="Rectangle 4"/>
          <p:cNvSpPr/>
          <p:nvPr/>
        </p:nvSpPr>
        <p:spPr>
          <a:xfrm>
            <a:off x="366118" y="5544234"/>
            <a:ext cx="11459765" cy="584775"/>
          </a:xfrm>
          <a:prstGeom prst="rect">
            <a:avLst/>
          </a:prstGeom>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r>
              <a:rPr lang="en-US" sz="3200" b="1" dirty="0">
                <a:ln/>
                <a:solidFill>
                  <a:schemeClr val="accent3"/>
                </a:solidFill>
              </a:rPr>
              <a:t>Cause different wavelengths of light to disperse at different angles. </a:t>
            </a:r>
            <a:endParaRPr lang="en-US" sz="3200" b="1" dirty="0">
              <a:ln/>
              <a:solidFill>
                <a:schemeClr val="accent3"/>
              </a:solidFill>
            </a:endParaRPr>
          </a:p>
        </p:txBody>
      </p:sp>
    </p:spTree>
    <p:extLst>
      <p:ext uri="{BB962C8B-B14F-4D97-AF65-F5344CB8AC3E}">
        <p14:creationId xmlns:p14="http://schemas.microsoft.com/office/powerpoint/2010/main" val="40413419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dispersion devic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1ABD840E-F26C-42E0-9357-B3708CD8CAF0}"/>
              </a:ext>
            </a:extLst>
          </p:cNvPr>
          <p:cNvSpPr>
            <a:spLocks noGrp="1"/>
          </p:cNvSpPr>
          <p:nvPr>
            <p:ph type="title"/>
          </p:nvPr>
        </p:nvSpPr>
        <p:spPr>
          <a:xfrm>
            <a:off x="285750" y="174625"/>
            <a:ext cx="2114550" cy="1325563"/>
          </a:xfrm>
        </p:spPr>
        <p:txBody>
          <a:bodyPr>
            <a:scene3d>
              <a:camera prst="orthographicFront"/>
              <a:lightRig rig="harsh" dir="t"/>
            </a:scene3d>
            <a:sp3d extrusionH="57150" prstMaterial="matte">
              <a:bevelT w="63500" h="12700" prst="angle"/>
              <a:contourClr>
                <a:schemeClr val="bg1">
                  <a:lumMod val="65000"/>
                </a:schemeClr>
              </a:contourClr>
            </a:sp3d>
          </a:bodyPr>
          <a:lstStyle/>
          <a:p>
            <a:r>
              <a:rPr lang="en-US" sz="6000" b="1" u="sng" dirty="0">
                <a:ln/>
                <a:effectLst>
                  <a:glow rad="228600">
                    <a:schemeClr val="accent3">
                      <a:satMod val="175000"/>
                      <a:alpha val="40000"/>
                    </a:schemeClr>
                  </a:glow>
                </a:effectLst>
              </a:rPr>
              <a:t>Prism </a:t>
            </a:r>
            <a:endParaRPr lang="en-US" b="1" u="sng" dirty="0">
              <a:ln/>
              <a:effectLst>
                <a:glow rad="228600">
                  <a:schemeClr val="accent3">
                    <a:satMod val="175000"/>
                    <a:alpha val="40000"/>
                  </a:schemeClr>
                </a:glow>
              </a:effectLst>
            </a:endParaRPr>
          </a:p>
        </p:txBody>
      </p:sp>
      <p:sp>
        <p:nvSpPr>
          <p:cNvPr id="3" name="Content Placeholder 2">
            <a:extLst>
              <a:ext uri="{FF2B5EF4-FFF2-40B4-BE49-F238E27FC236}">
                <a16:creationId xmlns:a16="http://schemas.microsoft.com/office/drawing/2014/main" xmlns="" id="{F0B44EED-9F31-441B-8412-51AD0408264C}"/>
              </a:ext>
            </a:extLst>
          </p:cNvPr>
          <p:cNvSpPr>
            <a:spLocks noGrp="1"/>
          </p:cNvSpPr>
          <p:nvPr>
            <p:ph idx="1"/>
          </p:nvPr>
        </p:nvSpPr>
        <p:spPr>
          <a:xfrm>
            <a:off x="0" y="5254625"/>
            <a:ext cx="7067550" cy="1317625"/>
          </a:xfrm>
        </p:spPr>
        <p:txBody>
          <a:bodyPr>
            <a:noAutofit/>
            <a:scene3d>
              <a:camera prst="orthographicFront"/>
              <a:lightRig rig="harsh" dir="t"/>
            </a:scene3d>
            <a:sp3d extrusionH="57150" prstMaterial="matte">
              <a:bevelT w="63500" h="12700" prst="angle"/>
              <a:contourClr>
                <a:schemeClr val="bg1">
                  <a:lumMod val="65000"/>
                </a:schemeClr>
              </a:contourClr>
            </a:sp3d>
          </a:bodyPr>
          <a:lstStyle/>
          <a:p>
            <a:r>
              <a:rPr lang="en-US" sz="3200" b="1" dirty="0">
                <a:ln/>
                <a:solidFill>
                  <a:schemeClr val="accent3"/>
                </a:solidFill>
              </a:rPr>
              <a:t>Used to isolate different wavelengths</a:t>
            </a:r>
          </a:p>
          <a:p>
            <a:r>
              <a:rPr lang="en-US" sz="3200" b="1" dirty="0">
                <a:ln/>
                <a:solidFill>
                  <a:schemeClr val="accent3"/>
                </a:solidFill>
              </a:rPr>
              <a:t>Made up of glass or quartz </a:t>
            </a:r>
          </a:p>
        </p:txBody>
      </p:sp>
    </p:spTree>
    <p:extLst>
      <p:ext uri="{BB962C8B-B14F-4D97-AF65-F5344CB8AC3E}">
        <p14:creationId xmlns:p14="http://schemas.microsoft.com/office/powerpoint/2010/main" val="27772067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dispersion devic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B55D6078-39FF-4813-B7E9-2A3AD8E0433A}"/>
              </a:ext>
            </a:extLst>
          </p:cNvPr>
          <p:cNvSpPr>
            <a:spLocks noGrp="1"/>
          </p:cNvSpPr>
          <p:nvPr>
            <p:ph type="title"/>
          </p:nvPr>
        </p:nvSpPr>
        <p:spPr>
          <a:xfrm>
            <a:off x="838200" y="365125"/>
            <a:ext cx="2209800" cy="1325563"/>
          </a:xfrm>
        </p:spPr>
        <p:txBody>
          <a:bodyPr/>
          <a:lstStyle/>
          <a:p>
            <a:r>
              <a:rPr lang="en-US" sz="6000" b="1" u="sng" dirty="0">
                <a:ln/>
                <a:effectLst>
                  <a:glow rad="228600">
                    <a:schemeClr val="accent3">
                      <a:satMod val="175000"/>
                      <a:alpha val="40000"/>
                    </a:schemeClr>
                  </a:glow>
                </a:effectLst>
              </a:rPr>
              <a:t>Filters</a:t>
            </a:r>
            <a:r>
              <a:rPr lang="en-US" dirty="0"/>
              <a:t> </a:t>
            </a:r>
          </a:p>
        </p:txBody>
      </p:sp>
      <p:sp>
        <p:nvSpPr>
          <p:cNvPr id="3" name="Content Placeholder 2">
            <a:extLst>
              <a:ext uri="{FF2B5EF4-FFF2-40B4-BE49-F238E27FC236}">
                <a16:creationId xmlns:a16="http://schemas.microsoft.com/office/drawing/2014/main" xmlns="" id="{9BAF575D-8BCF-425F-A32B-166E2D99AAF7}"/>
              </a:ext>
            </a:extLst>
          </p:cNvPr>
          <p:cNvSpPr>
            <a:spLocks noGrp="1"/>
          </p:cNvSpPr>
          <p:nvPr>
            <p:ph idx="1"/>
          </p:nvPr>
        </p:nvSpPr>
        <p:spPr>
          <a:xfrm>
            <a:off x="190500" y="5521325"/>
            <a:ext cx="11811000" cy="1089025"/>
          </a:xfrm>
        </p:spPr>
        <p:txBody>
          <a:bodyPr>
            <a:normAutofit/>
          </a:bodyPr>
          <a:lstStyle/>
          <a:p>
            <a:r>
              <a:rPr lang="en-US" sz="3200" b="1" dirty="0">
                <a:ln/>
                <a:solidFill>
                  <a:schemeClr val="accent3"/>
                </a:solidFill>
              </a:rPr>
              <a:t>Filters separate different parts of electromagnetic spectrum by absorbing or reflecting certain wavelengths and transmitting other</a:t>
            </a:r>
            <a:r>
              <a:rPr lang="en-US" sz="3200" b="1" dirty="0" smtClean="0">
                <a:ln/>
                <a:solidFill>
                  <a:schemeClr val="accent3"/>
                </a:solidFill>
              </a:rPr>
              <a:t>.</a:t>
            </a:r>
            <a:endParaRPr lang="en-US" sz="3200" b="1" dirty="0">
              <a:ln/>
              <a:solidFill>
                <a:schemeClr val="accent3"/>
              </a:solidFill>
            </a:endParaRPr>
          </a:p>
        </p:txBody>
      </p:sp>
      <p:sp>
        <p:nvSpPr>
          <p:cNvPr id="5" name="Rectangle 4"/>
          <p:cNvSpPr/>
          <p:nvPr/>
        </p:nvSpPr>
        <p:spPr>
          <a:xfrm>
            <a:off x="190500" y="5597962"/>
            <a:ext cx="10267950" cy="584775"/>
          </a:xfrm>
          <a:prstGeom prst="rect">
            <a:avLst/>
          </a:prstGeom>
        </p:spPr>
        <p:txBody>
          <a:bodyPr wrap="square">
            <a:spAutoFit/>
          </a:bodyPr>
          <a:lstStyle/>
          <a:p>
            <a:pPr marL="457200" indent="-457200">
              <a:buFont typeface="Arial" panose="020B0604020202020204" pitchFamily="34" charset="0"/>
              <a:buChar char="•"/>
            </a:pPr>
            <a:r>
              <a:rPr lang="en-US" sz="3200" b="1" dirty="0" smtClean="0">
                <a:ln/>
                <a:solidFill>
                  <a:schemeClr val="accent3"/>
                </a:solidFill>
              </a:rPr>
              <a:t>Green </a:t>
            </a:r>
            <a:r>
              <a:rPr lang="en-US" sz="3200" b="1" dirty="0">
                <a:ln/>
                <a:solidFill>
                  <a:schemeClr val="accent3"/>
                </a:solidFill>
              </a:rPr>
              <a:t>, red filters </a:t>
            </a:r>
          </a:p>
        </p:txBody>
      </p:sp>
      <p:sp>
        <p:nvSpPr>
          <p:cNvPr id="6" name="Rectangle 5"/>
          <p:cNvSpPr/>
          <p:nvPr/>
        </p:nvSpPr>
        <p:spPr>
          <a:xfrm>
            <a:off x="190500" y="5755124"/>
            <a:ext cx="11811000" cy="584775"/>
          </a:xfrm>
          <a:prstGeom prst="rect">
            <a:avLst/>
          </a:prstGeom>
        </p:spPr>
        <p:txBody>
          <a:bodyPr wrap="square">
            <a:spAutoFit/>
          </a:bodyPr>
          <a:lstStyle/>
          <a:p>
            <a:pPr marL="457200" indent="-457200">
              <a:buFont typeface="Arial" panose="020B0604020202020204" pitchFamily="34" charset="0"/>
              <a:buChar char="•"/>
            </a:pPr>
            <a:r>
              <a:rPr lang="en-US" sz="3200" b="1" dirty="0">
                <a:ln/>
                <a:solidFill>
                  <a:schemeClr val="accent3"/>
                </a:solidFill>
              </a:rPr>
              <a:t>Absorption filters are glass substrates containing absorbing specie</a:t>
            </a:r>
          </a:p>
        </p:txBody>
      </p:sp>
    </p:spTree>
    <p:extLst>
      <p:ext uri="{BB962C8B-B14F-4D97-AF65-F5344CB8AC3E}">
        <p14:creationId xmlns:p14="http://schemas.microsoft.com/office/powerpoint/2010/main" val="2474029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6"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7211" r="7211"/>
          <a:stretch/>
        </p:blipFill>
        <p:spPr bwMode="auto">
          <a:xfrm>
            <a:off x="6400800" y="77222"/>
            <a:ext cx="5753100" cy="672260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CE421496-4314-4E6E-A3AD-7C774243B335}"/>
              </a:ext>
            </a:extLst>
          </p:cNvPr>
          <p:cNvSpPr>
            <a:spLocks noGrp="1"/>
          </p:cNvSpPr>
          <p:nvPr>
            <p:ph type="title"/>
          </p:nvPr>
        </p:nvSpPr>
        <p:spPr>
          <a:xfrm>
            <a:off x="1104900" y="365125"/>
            <a:ext cx="4019550" cy="1325563"/>
          </a:xfrm>
          <a:noFill/>
        </p:spPr>
        <p:txBody>
          <a:bodyPr/>
          <a:lstStyle/>
          <a:p>
            <a:r>
              <a:rPr lang="en-US" b="1" u="sng" dirty="0">
                <a:solidFill>
                  <a:srgbClr val="AB798A"/>
                </a:solidFill>
              </a:rPr>
              <a:t>Absorption cells </a:t>
            </a:r>
          </a:p>
        </p:txBody>
      </p:sp>
      <p:sp>
        <p:nvSpPr>
          <p:cNvPr id="3" name="Content Placeholder 2">
            <a:extLst>
              <a:ext uri="{FF2B5EF4-FFF2-40B4-BE49-F238E27FC236}">
                <a16:creationId xmlns:a16="http://schemas.microsoft.com/office/drawing/2014/main" xmlns="" id="{B0CC0BBD-04EA-4023-86B7-1D9FC6320602}"/>
              </a:ext>
            </a:extLst>
          </p:cNvPr>
          <p:cNvSpPr>
            <a:spLocks noGrp="1"/>
          </p:cNvSpPr>
          <p:nvPr>
            <p:ph idx="1"/>
          </p:nvPr>
        </p:nvSpPr>
        <p:spPr>
          <a:xfrm>
            <a:off x="838200" y="1825625"/>
            <a:ext cx="5562600" cy="2670175"/>
          </a:xfrm>
        </p:spPr>
        <p:txBody>
          <a:bodyPr>
            <a:normAutofit/>
          </a:bodyPr>
          <a:lstStyle/>
          <a:p>
            <a:r>
              <a:rPr lang="en-US" sz="3600" b="1" u="sng" dirty="0"/>
              <a:t>Cuvette</a:t>
            </a:r>
            <a:r>
              <a:rPr lang="en-US" sz="3600" dirty="0"/>
              <a:t> is a kind of cell sealed at one end made of plastic, glass or optical grade quartz designed to hold sample</a:t>
            </a:r>
          </a:p>
          <a:p>
            <a:endParaRPr lang="en-US" sz="3600" dirty="0"/>
          </a:p>
        </p:txBody>
      </p:sp>
    </p:spTree>
    <p:extLst>
      <p:ext uri="{BB962C8B-B14F-4D97-AF65-F5344CB8AC3E}">
        <p14:creationId xmlns:p14="http://schemas.microsoft.com/office/powerpoint/2010/main" val="11269093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5109" y="0"/>
            <a:ext cx="10426890" cy="6831411"/>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69" y="-11511"/>
            <a:ext cx="10444459" cy="6842922"/>
          </a:xfrm>
          <a:prstGeom prst="rect">
            <a:avLst/>
          </a:prstGeom>
        </p:spPr>
      </p:pic>
      <p:pic>
        <p:nvPicPr>
          <p:cNvPr id="24578" name="Picture 2" descr="Image result for detector in spectrophotome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6858" y="1428750"/>
            <a:ext cx="7535141" cy="54292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69FA7C75-CCCA-486F-BD78-E769975F02AA}"/>
              </a:ext>
            </a:extLst>
          </p:cNvPr>
          <p:cNvSpPr>
            <a:spLocks noGrp="1"/>
          </p:cNvSpPr>
          <p:nvPr>
            <p:ph type="title"/>
          </p:nvPr>
        </p:nvSpPr>
        <p:spPr>
          <a:xfrm>
            <a:off x="4819650" y="365125"/>
            <a:ext cx="2552700" cy="779463"/>
          </a:xfrm>
          <a:solidFill>
            <a:schemeClr val="bg1"/>
          </a:solidFill>
        </p:spPr>
        <p:txBody>
          <a:bodyPr/>
          <a:lstStyle/>
          <a:p>
            <a:pPr algn="ctr"/>
            <a:r>
              <a:rPr lang="en-US" b="1" u="sng" dirty="0">
                <a:ln w="0"/>
                <a:effectLst>
                  <a:outerShdw blurRad="38100" dist="19050" dir="2700000" algn="tl" rotWithShape="0">
                    <a:schemeClr val="dk1">
                      <a:alpha val="40000"/>
                    </a:schemeClr>
                  </a:outerShdw>
                </a:effectLst>
              </a:rPr>
              <a:t>Detectors </a:t>
            </a:r>
          </a:p>
        </p:txBody>
      </p:sp>
      <p:sp>
        <p:nvSpPr>
          <p:cNvPr id="3" name="Content Placeholder 2">
            <a:extLst>
              <a:ext uri="{FF2B5EF4-FFF2-40B4-BE49-F238E27FC236}">
                <a16:creationId xmlns:a16="http://schemas.microsoft.com/office/drawing/2014/main" xmlns="" id="{20D4F2B4-3A27-40B3-9573-B3538091BA76}"/>
              </a:ext>
            </a:extLst>
          </p:cNvPr>
          <p:cNvSpPr>
            <a:spLocks noGrp="1"/>
          </p:cNvSpPr>
          <p:nvPr>
            <p:ph idx="1"/>
          </p:nvPr>
        </p:nvSpPr>
        <p:spPr>
          <a:xfrm>
            <a:off x="95250" y="1308299"/>
            <a:ext cx="4667250" cy="1796851"/>
          </a:xfrm>
        </p:spPr>
        <p:txBody>
          <a:bodyPr>
            <a:normAutofit/>
          </a:bodyPr>
          <a:lstStyle/>
          <a:p>
            <a:r>
              <a:rPr lang="en-US" sz="3200" dirty="0">
                <a:ln w="0"/>
                <a:effectLst>
                  <a:outerShdw blurRad="38100" dist="19050" dir="2700000" algn="tl" rotWithShape="0">
                    <a:schemeClr val="dk1">
                      <a:alpha val="40000"/>
                    </a:schemeClr>
                  </a:outerShdw>
                </a:effectLst>
              </a:rPr>
              <a:t>Any photosensitive device can be used</a:t>
            </a:r>
          </a:p>
          <a:p>
            <a:r>
              <a:rPr lang="en-US" sz="3200" dirty="0">
                <a:ln w="0"/>
                <a:effectLst>
                  <a:outerShdw blurRad="38100" dist="19050" dir="2700000" algn="tl" rotWithShape="0">
                    <a:schemeClr val="dk1">
                      <a:alpha val="40000"/>
                    </a:schemeClr>
                  </a:outerShdw>
                </a:effectLst>
              </a:rPr>
              <a:t>Photocell and phototube </a:t>
            </a:r>
          </a:p>
        </p:txBody>
      </p:sp>
      <p:sp>
        <p:nvSpPr>
          <p:cNvPr id="4" name="Rectangle 3"/>
          <p:cNvSpPr/>
          <p:nvPr/>
        </p:nvSpPr>
        <p:spPr>
          <a:xfrm>
            <a:off x="67734" y="1269206"/>
            <a:ext cx="4656666" cy="1569660"/>
          </a:xfrm>
          <a:prstGeom prst="rect">
            <a:avLst/>
          </a:prstGeom>
        </p:spPr>
        <p:txBody>
          <a:bodyPr wrap="square">
            <a:spAutoFit/>
          </a:bodyPr>
          <a:lstStyle/>
          <a:p>
            <a:pPr marL="457200" indent="-457200">
              <a:buFont typeface="Arial" panose="020B0604020202020204" pitchFamily="34" charset="0"/>
              <a:buChar char="•"/>
            </a:pPr>
            <a:r>
              <a:rPr lang="en-US" sz="3200" dirty="0">
                <a:ln w="0"/>
                <a:effectLst>
                  <a:outerShdw blurRad="38100" dist="19050" dir="2700000" algn="tl" rotWithShape="0">
                    <a:schemeClr val="dk1">
                      <a:alpha val="40000"/>
                    </a:schemeClr>
                  </a:outerShdw>
                </a:effectLst>
              </a:rPr>
              <a:t>Produce current which is proportional to intensity of light striking</a:t>
            </a:r>
          </a:p>
        </p:txBody>
      </p:sp>
    </p:spTree>
    <p:extLst>
      <p:ext uri="{BB962C8B-B14F-4D97-AF65-F5344CB8AC3E}">
        <p14:creationId xmlns:p14="http://schemas.microsoft.com/office/powerpoint/2010/main" val="3281223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solidFill>
              <a:schemeClr val="bg1"/>
            </a:solid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en-US"/>
          </a:p>
        </p:txBody>
      </p:sp>
      <p:pic>
        <p:nvPicPr>
          <p:cNvPr id="5"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3570" y="2308558"/>
            <a:ext cx="6828430" cy="454944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5FD8D03D-461C-46FF-B0B3-40A6159290F5}"/>
              </a:ext>
            </a:extLst>
          </p:cNvPr>
          <p:cNvSpPr>
            <a:spLocks noGrp="1"/>
          </p:cNvSpPr>
          <p:nvPr>
            <p:ph type="title"/>
          </p:nvPr>
        </p:nvSpPr>
        <p:spPr>
          <a:xfrm>
            <a:off x="4267200" y="-14121"/>
            <a:ext cx="3657600" cy="947572"/>
          </a:xfrm>
        </p:spPr>
        <p:txBody>
          <a:bodyPr/>
          <a:lstStyle/>
          <a:p>
            <a:r>
              <a:rPr lang="en-US" b="1" u="sng" dirty="0">
                <a:ln w="9525">
                  <a:solidFill>
                    <a:schemeClr val="bg1"/>
                  </a:solidFill>
                  <a:prstDash val="solid"/>
                </a:ln>
                <a:effectLst>
                  <a:outerShdw blurRad="12700" dist="38100" dir="2700000" algn="tl" rotWithShape="0">
                    <a:schemeClr val="bg1">
                      <a:lumMod val="50000"/>
                    </a:schemeClr>
                  </a:outerShdw>
                </a:effectLst>
              </a:rPr>
              <a:t>Display devices </a:t>
            </a:r>
          </a:p>
        </p:txBody>
      </p:sp>
      <p:sp>
        <p:nvSpPr>
          <p:cNvPr id="3" name="Content Placeholder 2">
            <a:extLst>
              <a:ext uri="{FF2B5EF4-FFF2-40B4-BE49-F238E27FC236}">
                <a16:creationId xmlns:a16="http://schemas.microsoft.com/office/drawing/2014/main" xmlns="" id="{ED599C98-27DD-48A8-BED8-E3C0C63EE2BE}"/>
              </a:ext>
            </a:extLst>
          </p:cNvPr>
          <p:cNvSpPr>
            <a:spLocks noGrp="1"/>
          </p:cNvSpPr>
          <p:nvPr>
            <p:ph idx="1"/>
          </p:nvPr>
        </p:nvSpPr>
        <p:spPr>
          <a:xfrm>
            <a:off x="419100" y="1444330"/>
            <a:ext cx="4944470" cy="4351338"/>
          </a:xfrm>
        </p:spPr>
        <p:txBody>
          <a:bodyPr/>
          <a:lstStyle/>
          <a:p>
            <a:r>
              <a:rPr lang="en-US" dirty="0"/>
              <a:t>Data from detector is displayed by readout device like analog meter, light beam refracted on scale or liquid crystal display (LCD).</a:t>
            </a:r>
          </a:p>
          <a:p>
            <a:r>
              <a:rPr lang="en-US" dirty="0"/>
              <a:t>Output can also be transmitted to computer.</a:t>
            </a:r>
          </a:p>
        </p:txBody>
      </p:sp>
    </p:spTree>
    <p:extLst>
      <p:ext uri="{BB962C8B-B14F-4D97-AF65-F5344CB8AC3E}">
        <p14:creationId xmlns:p14="http://schemas.microsoft.com/office/powerpoint/2010/main" val="30925660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80F8"/>
        </a:solidFill>
        <a:effectLst/>
      </p:bgPr>
    </p:bg>
    <p:spTree>
      <p:nvGrpSpPr>
        <p:cNvPr id="1" name=""/>
        <p:cNvGrpSpPr/>
        <p:nvPr/>
      </p:nvGrpSpPr>
      <p:grpSpPr>
        <a:xfrm>
          <a:off x="0" y="0"/>
          <a:ext cx="0" cy="0"/>
          <a:chOff x="0" y="0"/>
          <a:chExt cx="0" cy="0"/>
        </a:xfrm>
      </p:grpSpPr>
      <p:pic>
        <p:nvPicPr>
          <p:cNvPr id="8" name="Picture 4" descr="Image result for spectrum in water dropl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
            <a:ext cx="10281978"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5604" name="Picture 4" descr="Image result for spectrum in water dropl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0022" y="0"/>
            <a:ext cx="1028197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FE7CC705-2951-43EE-81CA-EAEEB3A2C04B}"/>
              </a:ext>
            </a:extLst>
          </p:cNvPr>
          <p:cNvSpPr>
            <a:spLocks noGrp="1"/>
          </p:cNvSpPr>
          <p:nvPr>
            <p:ph type="title"/>
          </p:nvPr>
        </p:nvSpPr>
        <p:spPr/>
        <p:txBody>
          <a:bodyPr/>
          <a:lstStyle/>
          <a:p>
            <a:r>
              <a:rPr lang="en-US" b="1" u="sng" dirty="0">
                <a:solidFill>
                  <a:srgbClr val="8E002B"/>
                </a:solidFill>
                <a:effectLst>
                  <a:outerShdw blurRad="38100" dist="38100" dir="2700000" algn="tl">
                    <a:srgbClr val="000000">
                      <a:alpha val="43137"/>
                    </a:srgbClr>
                  </a:outerShdw>
                </a:effectLst>
              </a:rPr>
              <a:t>Types of spectrophotometer</a:t>
            </a:r>
          </a:p>
        </p:txBody>
      </p:sp>
      <p:sp>
        <p:nvSpPr>
          <p:cNvPr id="3" name="Content Placeholder 2">
            <a:extLst>
              <a:ext uri="{FF2B5EF4-FFF2-40B4-BE49-F238E27FC236}">
                <a16:creationId xmlns:a16="http://schemas.microsoft.com/office/drawing/2014/main" xmlns="" id="{7A7AD36D-CEFA-4AA1-B417-1586D85298EB}"/>
              </a:ext>
            </a:extLst>
          </p:cNvPr>
          <p:cNvSpPr>
            <a:spLocks noGrp="1"/>
          </p:cNvSpPr>
          <p:nvPr>
            <p:ph idx="1"/>
          </p:nvPr>
        </p:nvSpPr>
        <p:spPr>
          <a:xfrm>
            <a:off x="838200" y="2892425"/>
            <a:ext cx="10515600" cy="2174875"/>
          </a:xfrm>
        </p:spPr>
        <p:txBody>
          <a:bodyPr>
            <a:normAutofit/>
          </a:bodyPr>
          <a:lstStyle/>
          <a:p>
            <a:r>
              <a:rPr lang="en-US" sz="3600" dirty="0">
                <a:solidFill>
                  <a:schemeClr val="bg1"/>
                </a:solidFill>
              </a:rPr>
              <a:t>Single beam </a:t>
            </a:r>
          </a:p>
          <a:p>
            <a:r>
              <a:rPr lang="en-US" sz="3600" dirty="0">
                <a:solidFill>
                  <a:schemeClr val="bg1"/>
                </a:solidFill>
              </a:rPr>
              <a:t>Double beam</a:t>
            </a:r>
          </a:p>
          <a:p>
            <a:r>
              <a:rPr lang="en-US" sz="3600" dirty="0">
                <a:solidFill>
                  <a:schemeClr val="bg1"/>
                </a:solidFill>
              </a:rPr>
              <a:t>Split beam </a:t>
            </a:r>
          </a:p>
          <a:p>
            <a:endParaRPr lang="en-US" sz="3600" dirty="0">
              <a:solidFill>
                <a:schemeClr val="bg1"/>
              </a:solidFill>
            </a:endParaRPr>
          </a:p>
        </p:txBody>
      </p:sp>
    </p:spTree>
    <p:extLst>
      <p:ext uri="{BB962C8B-B14F-4D97-AF65-F5344CB8AC3E}">
        <p14:creationId xmlns:p14="http://schemas.microsoft.com/office/powerpoint/2010/main" val="12000851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75ADF81F-E9F2-4814-853A-05C9A884DC1F}"/>
              </a:ext>
            </a:extLst>
          </p:cNvPr>
          <p:cNvPicPr>
            <a:picLocks noChangeAspect="1"/>
          </p:cNvPicPr>
          <p:nvPr/>
        </p:nvPicPr>
        <p:blipFill rotWithShape="1">
          <a:blip r:embed="rId3">
            <a:extLst>
              <a:ext uri="{28A0092B-C50C-407E-A947-70E740481C1C}">
                <a14:useLocalDpi xmlns:a14="http://schemas.microsoft.com/office/drawing/2010/main" val="0"/>
              </a:ext>
            </a:extLst>
          </a:blip>
          <a:srcRect l="937" t="1338" r="1313" b="2223"/>
          <a:stretch/>
        </p:blipFill>
        <p:spPr>
          <a:xfrm>
            <a:off x="2266950" y="247650"/>
            <a:ext cx="9925050" cy="6610350"/>
          </a:xfrm>
          <a:prstGeom prst="rect">
            <a:avLst/>
          </a:prstGeom>
        </p:spPr>
      </p:pic>
      <p:sp>
        <p:nvSpPr>
          <p:cNvPr id="2" name="Title 1">
            <a:extLst>
              <a:ext uri="{FF2B5EF4-FFF2-40B4-BE49-F238E27FC236}">
                <a16:creationId xmlns:a16="http://schemas.microsoft.com/office/drawing/2014/main" xmlns="" id="{155CA04E-0F42-4EE5-AEAC-3421D59D6289}"/>
              </a:ext>
            </a:extLst>
          </p:cNvPr>
          <p:cNvSpPr>
            <a:spLocks noGrp="1"/>
          </p:cNvSpPr>
          <p:nvPr>
            <p:ph type="title"/>
          </p:nvPr>
        </p:nvSpPr>
        <p:spPr>
          <a:xfrm>
            <a:off x="171450" y="157162"/>
            <a:ext cx="10515600" cy="1325563"/>
          </a:xfrm>
        </p:spPr>
        <p:txBody>
          <a:bodyPr/>
          <a:lstStyle/>
          <a:p>
            <a:r>
              <a:rPr lang="en-US"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Single beam </a:t>
            </a:r>
          </a:p>
        </p:txBody>
      </p:sp>
      <p:sp>
        <p:nvSpPr>
          <p:cNvPr id="3" name="Content Placeholder 2">
            <a:extLst>
              <a:ext uri="{FF2B5EF4-FFF2-40B4-BE49-F238E27FC236}">
                <a16:creationId xmlns:a16="http://schemas.microsoft.com/office/drawing/2014/main" xmlns="" id="{65EB3BC2-DF4C-4F6D-89E2-F81BB2CBC73A}"/>
              </a:ext>
            </a:extLst>
          </p:cNvPr>
          <p:cNvSpPr>
            <a:spLocks noGrp="1"/>
          </p:cNvSpPr>
          <p:nvPr>
            <p:ph idx="1"/>
          </p:nvPr>
        </p:nvSpPr>
        <p:spPr>
          <a:xfrm>
            <a:off x="171450" y="1539875"/>
            <a:ext cx="4533900" cy="2670175"/>
          </a:xfrm>
          <a:ln>
            <a:solidFill>
              <a:schemeClr val="bg1"/>
            </a:solidFill>
          </a:ln>
        </p:spPr>
        <p:txBody>
          <a:bodyPr/>
          <a:lstStyle/>
          <a:p>
            <a:r>
              <a:rPr lang="en-US" b="1" dirty="0">
                <a:solidFill>
                  <a:schemeClr val="bg1"/>
                </a:solidFill>
              </a:rPr>
              <a:t>First invented </a:t>
            </a:r>
          </a:p>
          <a:p>
            <a:r>
              <a:rPr lang="en-US" b="1" dirty="0">
                <a:solidFill>
                  <a:schemeClr val="bg1"/>
                </a:solidFill>
              </a:rPr>
              <a:t>All the light passes through sample</a:t>
            </a:r>
          </a:p>
          <a:p>
            <a:r>
              <a:rPr lang="en-US" b="1" dirty="0">
                <a:solidFill>
                  <a:schemeClr val="bg1"/>
                </a:solidFill>
              </a:rPr>
              <a:t>Cheaper</a:t>
            </a:r>
          </a:p>
          <a:p>
            <a:r>
              <a:rPr lang="en-US" b="1" dirty="0">
                <a:solidFill>
                  <a:schemeClr val="bg1"/>
                </a:solidFill>
              </a:rPr>
              <a:t>Less complicated</a:t>
            </a:r>
          </a:p>
          <a:p>
            <a:endParaRPr lang="en-US" b="1" dirty="0">
              <a:solidFill>
                <a:schemeClr val="bg1"/>
              </a:solidFill>
            </a:endParaRPr>
          </a:p>
        </p:txBody>
      </p:sp>
    </p:spTree>
    <p:extLst>
      <p:ext uri="{BB962C8B-B14F-4D97-AF65-F5344CB8AC3E}">
        <p14:creationId xmlns:p14="http://schemas.microsoft.com/office/powerpoint/2010/main" val="33098879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2" descr="Image result for single beam spectrophotometer&quot;">
            <a:extLst>
              <a:ext uri="{FF2B5EF4-FFF2-40B4-BE49-F238E27FC236}">
                <a16:creationId xmlns:a16="http://schemas.microsoft.com/office/drawing/2014/main" xmlns="" id="{AA071BF7-6CE3-4154-BF30-62122CBBB0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 y="895350"/>
            <a:ext cx="12058650" cy="588071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D581583C-7179-4EC9-BF97-3F0AF15F8B64}"/>
              </a:ext>
            </a:extLst>
          </p:cNvPr>
          <p:cNvSpPr>
            <a:spLocks noGrp="1"/>
          </p:cNvSpPr>
          <p:nvPr>
            <p:ph type="title"/>
          </p:nvPr>
        </p:nvSpPr>
        <p:spPr>
          <a:xfrm>
            <a:off x="133350" y="0"/>
            <a:ext cx="10515600" cy="1325563"/>
          </a:xfrm>
        </p:spPr>
        <p:txBody>
          <a:bodyPr>
            <a:normAutofit/>
          </a:bodyPr>
          <a:lstStyle/>
          <a:p>
            <a:r>
              <a:rPr lang="en-US"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Double beam </a:t>
            </a:r>
          </a:p>
        </p:txBody>
      </p:sp>
      <p:sp>
        <p:nvSpPr>
          <p:cNvPr id="3" name="Content Placeholder 2">
            <a:extLst>
              <a:ext uri="{FF2B5EF4-FFF2-40B4-BE49-F238E27FC236}">
                <a16:creationId xmlns:a16="http://schemas.microsoft.com/office/drawing/2014/main" xmlns="" id="{00B41937-8F02-4B9B-B88F-30A14E05546D}"/>
              </a:ext>
            </a:extLst>
          </p:cNvPr>
          <p:cNvSpPr>
            <a:spLocks noGrp="1"/>
          </p:cNvSpPr>
          <p:nvPr>
            <p:ph idx="1"/>
          </p:nvPr>
        </p:nvSpPr>
        <p:spPr>
          <a:xfrm>
            <a:off x="66675" y="3835707"/>
            <a:ext cx="6096000" cy="1479243"/>
          </a:xfrm>
          <a:ln>
            <a:solidFill>
              <a:schemeClr val="bg1"/>
            </a:solidFill>
          </a:ln>
        </p:spPr>
        <p:txBody>
          <a:bodyPr>
            <a:noAutofit/>
          </a:bodyPr>
          <a:lstStyle/>
          <a:p>
            <a:r>
              <a:rPr lang="en-US" b="1" dirty="0">
                <a:solidFill>
                  <a:schemeClr val="bg1"/>
                </a:solidFill>
              </a:rPr>
              <a:t>Compares the light intensity between two paths, one containing reference sample, other containing test </a:t>
            </a:r>
            <a:r>
              <a:rPr lang="en-US" b="1" dirty="0">
                <a:solidFill>
                  <a:schemeClr val="bg1"/>
                </a:solidFill>
              </a:rPr>
              <a:t>sample</a:t>
            </a:r>
          </a:p>
        </p:txBody>
      </p:sp>
      <p:sp>
        <p:nvSpPr>
          <p:cNvPr id="5" name="Content Placeholder 2">
            <a:extLst>
              <a:ext uri="{FF2B5EF4-FFF2-40B4-BE49-F238E27FC236}">
                <a16:creationId xmlns:a16="http://schemas.microsoft.com/office/drawing/2014/main" xmlns="" id="{00B41937-8F02-4B9B-B88F-30A14E05546D}"/>
              </a:ext>
            </a:extLst>
          </p:cNvPr>
          <p:cNvSpPr txBox="1">
            <a:spLocks/>
          </p:cNvSpPr>
          <p:nvPr/>
        </p:nvSpPr>
        <p:spPr>
          <a:xfrm>
            <a:off x="66675" y="3835707"/>
            <a:ext cx="6096000" cy="1679269"/>
          </a:xfrm>
          <a:prstGeom prst="rect">
            <a:avLst/>
          </a:prstGeom>
          <a:ln>
            <a:solidFill>
              <a:schemeClr val="bg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smtClean="0">
                <a:solidFill>
                  <a:schemeClr val="bg1"/>
                </a:solidFill>
              </a:rPr>
              <a:t>Measurements </a:t>
            </a:r>
            <a:r>
              <a:rPr lang="en-US" b="1" dirty="0">
                <a:solidFill>
                  <a:schemeClr val="bg1"/>
                </a:solidFill>
              </a:rPr>
              <a:t>are easier and stable </a:t>
            </a:r>
          </a:p>
          <a:p>
            <a:r>
              <a:rPr lang="en-US" b="1" dirty="0">
                <a:solidFill>
                  <a:schemeClr val="bg1"/>
                </a:solidFill>
              </a:rPr>
              <a:t>But higher cost</a:t>
            </a:r>
          </a:p>
          <a:p>
            <a:r>
              <a:rPr lang="en-US" b="1" dirty="0">
                <a:solidFill>
                  <a:schemeClr val="bg1"/>
                </a:solidFill>
              </a:rPr>
              <a:t>Complex optics</a:t>
            </a:r>
            <a:endParaRPr lang="en-US" b="1" dirty="0">
              <a:solidFill>
                <a:schemeClr val="bg1"/>
              </a:solidFill>
            </a:endParaRPr>
          </a:p>
        </p:txBody>
      </p:sp>
    </p:spTree>
    <p:extLst>
      <p:ext uri="{BB962C8B-B14F-4D97-AF65-F5344CB8AC3E}">
        <p14:creationId xmlns:p14="http://schemas.microsoft.com/office/powerpoint/2010/main" val="908095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3">
                                            <p:txEl>
                                              <p:pRg st="0" end="0"/>
                                            </p:txEl>
                                          </p:spTgt>
                                        </p:tgtEl>
                                      </p:cBhvr>
                                    </p:animEffect>
                                    <p:set>
                                      <p:cBhvr>
                                        <p:cTn id="15" dur="1" fill="hold">
                                          <p:stCondLst>
                                            <p:cond delay="499"/>
                                          </p:stCondLst>
                                        </p:cTn>
                                        <p:tgtEl>
                                          <p:spTgt spid="3">
                                            <p:txEl>
                                              <p:pRg st="0" end="0"/>
                                            </p:txEl>
                                          </p:spTgt>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3">
                                            <p:bg/>
                                          </p:spTgt>
                                        </p:tgtEl>
                                      </p:cBhvr>
                                    </p:animEffect>
                                    <p:set>
                                      <p:cBhvr>
                                        <p:cTn id="18" dur="1" fill="hold">
                                          <p:stCondLst>
                                            <p:cond delay="499"/>
                                          </p:stCondLst>
                                        </p:cTn>
                                        <p:tgtEl>
                                          <p:spTgt spid="3">
                                            <p:bg/>
                                          </p:spTgt>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3" grpId="1" uiExpand="1" build="p" animBg="1"/>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solidFill>
              <a:schemeClr val="bg1"/>
            </a:solid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en-US"/>
          </a:p>
        </p:txBody>
      </p:sp>
      <p:pic>
        <p:nvPicPr>
          <p:cNvPr id="5"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3570" y="2308558"/>
            <a:ext cx="6828430" cy="4549442"/>
          </a:xfrm>
          <a:prstGeom prst="rect">
            <a:avLst/>
          </a:prstGeom>
          <a:noFill/>
          <a:extLst>
            <a:ext uri="{909E8E84-426E-40DD-AFC4-6F175D3DCCD1}">
              <a14:hiddenFill xmlns:a14="http://schemas.microsoft.com/office/drawing/2010/main">
                <a:solidFill>
                  <a:srgbClr val="FFFFFF"/>
                </a:solidFill>
              </a14:hiddenFill>
            </a:ext>
          </a:extLst>
        </p:spPr>
      </p:pic>
      <p:sp>
        <p:nvSpPr>
          <p:cNvPr id="20482" name="Title 1"/>
          <p:cNvSpPr>
            <a:spLocks noGrp="1"/>
          </p:cNvSpPr>
          <p:nvPr>
            <p:ph type="title"/>
          </p:nvPr>
        </p:nvSpPr>
        <p:spPr>
          <a:xfrm>
            <a:off x="838200" y="365125"/>
            <a:ext cx="3943350" cy="1325563"/>
          </a:xfrm>
        </p:spPr>
        <p:txBody>
          <a:bodyPr>
            <a:scene3d>
              <a:camera prst="orthographicFront"/>
              <a:lightRig rig="harsh" dir="t"/>
            </a:scene3d>
            <a:sp3d extrusionH="57150" prstMaterial="matte">
              <a:bevelT w="63500" h="12700" prst="angle"/>
              <a:contourClr>
                <a:schemeClr val="bg1">
                  <a:lumMod val="65000"/>
                </a:schemeClr>
              </a:contourClr>
            </a:sp3d>
          </a:bodyPr>
          <a:lstStyle/>
          <a:p>
            <a:r>
              <a:rPr lang="en-US" sz="6000" b="1" u="sng" dirty="0">
                <a:ln/>
                <a:effectLst>
                  <a:glow rad="228600">
                    <a:schemeClr val="accent3">
                      <a:satMod val="175000"/>
                      <a:alpha val="40000"/>
                    </a:schemeClr>
                  </a:glow>
                  <a:outerShdw blurRad="38100" dist="38100" dir="2700000" algn="tl">
                    <a:srgbClr val="000000">
                      <a:alpha val="43137"/>
                    </a:srgbClr>
                  </a:outerShdw>
                </a:effectLst>
              </a:rPr>
              <a:t>Applications</a:t>
            </a:r>
            <a:endParaRPr lang="ar-SA" b="1" u="sng" dirty="0">
              <a:ln/>
              <a:effectLst>
                <a:glow rad="228600">
                  <a:schemeClr val="accent3">
                    <a:satMod val="175000"/>
                    <a:alpha val="40000"/>
                  </a:schemeClr>
                </a:glow>
                <a:outerShdw blurRad="38100" dist="38100" dir="2700000" algn="tl">
                  <a:srgbClr val="000000">
                    <a:alpha val="43137"/>
                  </a:srgbClr>
                </a:outerShdw>
              </a:effectLst>
            </a:endParaRPr>
          </a:p>
        </p:txBody>
      </p:sp>
      <p:pic>
        <p:nvPicPr>
          <p:cNvPr id="20483" name="Picture 2"/>
          <p:cNvPicPr>
            <a:picLocks noGrp="1" noChangeAspect="1" noChangeArrowheads="1"/>
          </p:cNvPicPr>
          <p:nvPr>
            <p:ph sz="half" idx="1"/>
          </p:nvPr>
        </p:nvPicPr>
        <p:blipFill>
          <a:blip r:embed="rId3"/>
          <a:stretch>
            <a:fillRect/>
          </a:stretch>
        </p:blipFill>
        <p:spPr>
          <a:xfrm>
            <a:off x="792527" y="2358611"/>
            <a:ext cx="4368070" cy="4252818"/>
          </a:xfr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686409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1C37884A-CBA0-4D86-B587-3059ED918173}"/>
              </a:ext>
            </a:extLst>
          </p:cNvPr>
          <p:cNvSpPr>
            <a:spLocks noGrp="1"/>
          </p:cNvSpPr>
          <p:nvPr>
            <p:ph type="title"/>
          </p:nvPr>
        </p:nvSpPr>
        <p:spPr>
          <a:xfrm>
            <a:off x="4587826" y="365125"/>
            <a:ext cx="3016348" cy="1325563"/>
          </a:xfrm>
        </p:spPr>
        <p:style>
          <a:lnRef idx="0">
            <a:scrgbClr r="0" g="0" b="0"/>
          </a:lnRef>
          <a:fillRef idx="1002">
            <a:schemeClr val="dk1"/>
          </a:fillRef>
          <a:effectRef idx="0">
            <a:scrgbClr r="0" g="0" b="0"/>
          </a:effectRef>
          <a:fontRef idx="major"/>
        </p:style>
        <p:txBody>
          <a:bodyPr/>
          <a:lstStyle/>
          <a:p>
            <a:pPr algn="ctr"/>
            <a:r>
              <a:rPr lang="en-US" b="1" u="sng" dirty="0">
                <a:ln w="9525">
                  <a:solidFill>
                    <a:schemeClr val="bg1"/>
                  </a:solidFill>
                  <a:prstDash val="solid"/>
                </a:ln>
                <a:effectLst>
                  <a:outerShdw blurRad="12700" dist="38100" dir="2700000" algn="tl" rotWithShape="0">
                    <a:schemeClr val="bg1">
                      <a:lumMod val="50000"/>
                    </a:schemeClr>
                  </a:outerShdw>
                </a:effectLst>
              </a:rPr>
              <a:t>Background </a:t>
            </a:r>
            <a:endParaRPr lang="en-US" u="sng" dirty="0"/>
          </a:p>
        </p:txBody>
      </p:sp>
      <p:pic>
        <p:nvPicPr>
          <p:cNvPr id="3076" name="Picture 4" descr="Image result for spectrophotometer inven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76594" y="3275171"/>
            <a:ext cx="2715406" cy="3582829"/>
          </a:xfrm>
          <a:prstGeom prst="rect">
            <a:avLst/>
          </a:prstGeom>
          <a:noFill/>
          <a:extLst>
            <a:ext uri="{909E8E84-426E-40DD-AFC4-6F175D3DCCD1}">
              <a14:hiddenFill xmlns:a14="http://schemas.microsoft.com/office/drawing/2010/main">
                <a:solidFill>
                  <a:srgbClr val="FFFFFF"/>
                </a:solidFill>
              </a14:hiddenFill>
            </a:ext>
          </a:extLst>
        </p:spPr>
      </p:pic>
      <p:sp>
        <p:nvSpPr>
          <p:cNvPr id="8" name="Freeform 7"/>
          <p:cNvSpPr/>
          <p:nvPr/>
        </p:nvSpPr>
        <p:spPr>
          <a:xfrm>
            <a:off x="4134976" y="2490439"/>
            <a:ext cx="3922049" cy="2270118"/>
          </a:xfrm>
          <a:custGeom>
            <a:avLst/>
            <a:gdLst>
              <a:gd name="connsiteX0" fmla="*/ 0 w 3492490"/>
              <a:gd name="connsiteY0" fmla="*/ 378361 h 2270118"/>
              <a:gd name="connsiteX1" fmla="*/ 378361 w 3492490"/>
              <a:gd name="connsiteY1" fmla="*/ 0 h 2270118"/>
              <a:gd name="connsiteX2" fmla="*/ 3114129 w 3492490"/>
              <a:gd name="connsiteY2" fmla="*/ 0 h 2270118"/>
              <a:gd name="connsiteX3" fmla="*/ 3492490 w 3492490"/>
              <a:gd name="connsiteY3" fmla="*/ 378361 h 2270118"/>
              <a:gd name="connsiteX4" fmla="*/ 3492490 w 3492490"/>
              <a:gd name="connsiteY4" fmla="*/ 1891757 h 2270118"/>
              <a:gd name="connsiteX5" fmla="*/ 3114129 w 3492490"/>
              <a:gd name="connsiteY5" fmla="*/ 2270118 h 2270118"/>
              <a:gd name="connsiteX6" fmla="*/ 378361 w 3492490"/>
              <a:gd name="connsiteY6" fmla="*/ 2270118 h 2270118"/>
              <a:gd name="connsiteX7" fmla="*/ 0 w 3492490"/>
              <a:gd name="connsiteY7" fmla="*/ 1891757 h 2270118"/>
              <a:gd name="connsiteX8" fmla="*/ 0 w 3492490"/>
              <a:gd name="connsiteY8" fmla="*/ 378361 h 2270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92490" h="2270118">
                <a:moveTo>
                  <a:pt x="0" y="378361"/>
                </a:moveTo>
                <a:cubicBezTo>
                  <a:pt x="0" y="169398"/>
                  <a:pt x="169398" y="0"/>
                  <a:pt x="378361" y="0"/>
                </a:cubicBezTo>
                <a:lnTo>
                  <a:pt x="3114129" y="0"/>
                </a:lnTo>
                <a:cubicBezTo>
                  <a:pt x="3323092" y="0"/>
                  <a:pt x="3492490" y="169398"/>
                  <a:pt x="3492490" y="378361"/>
                </a:cubicBezTo>
                <a:lnTo>
                  <a:pt x="3492490" y="1891757"/>
                </a:lnTo>
                <a:cubicBezTo>
                  <a:pt x="3492490" y="2100720"/>
                  <a:pt x="3323092" y="2270118"/>
                  <a:pt x="3114129" y="2270118"/>
                </a:cubicBezTo>
                <a:lnTo>
                  <a:pt x="378361" y="2270118"/>
                </a:lnTo>
                <a:cubicBezTo>
                  <a:pt x="169398" y="2270118"/>
                  <a:pt x="0" y="2100720"/>
                  <a:pt x="0" y="1891757"/>
                </a:cubicBezTo>
                <a:lnTo>
                  <a:pt x="0" y="378361"/>
                </a:lnTo>
                <a:close/>
              </a:path>
            </a:pathLst>
          </a:custGeom>
          <a:scene3d>
            <a:camera prst="orthographicFront"/>
            <a:lightRig rig="flat" dir="t"/>
          </a:scene3d>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txBody>
          <a:bodyPr spcFirstLastPara="0" vert="horz" wrap="square" lIns="232738" tIns="232738" rIns="232738" bIns="232738" numCol="1" spcCol="1270" anchor="ctr" anchorCtr="0">
            <a:noAutofit/>
          </a:bodyPr>
          <a:lstStyle/>
          <a:p>
            <a:pPr lvl="0" algn="ctr" defTabSz="1422400" rtl="0">
              <a:lnSpc>
                <a:spcPct val="90000"/>
              </a:lnSpc>
              <a:spcBef>
                <a:spcPct val="0"/>
              </a:spcBef>
              <a:spcAft>
                <a:spcPct val="35000"/>
              </a:spcAft>
            </a:pPr>
            <a:r>
              <a:rPr lang="en-US" sz="3200" kern="1200" dirty="0" smtClean="0"/>
              <a:t>Spectrometer was invented by 1940 by </a:t>
            </a:r>
            <a:r>
              <a:rPr lang="en-US" sz="3200" b="1" u="sng" kern="1200" dirty="0" smtClean="0"/>
              <a:t>Arnold J Beckman</a:t>
            </a:r>
            <a:endParaRPr lang="en-US" sz="3200" b="1" u="sng" kern="1200" dirty="0"/>
          </a:p>
        </p:txBody>
      </p:sp>
      <p:sp>
        <p:nvSpPr>
          <p:cNvPr id="13" name="Freeform 12"/>
          <p:cNvSpPr/>
          <p:nvPr/>
        </p:nvSpPr>
        <p:spPr>
          <a:xfrm>
            <a:off x="3455869" y="2496078"/>
            <a:ext cx="5280263" cy="2270118"/>
          </a:xfrm>
          <a:custGeom>
            <a:avLst/>
            <a:gdLst>
              <a:gd name="connsiteX0" fmla="*/ 0 w 3492490"/>
              <a:gd name="connsiteY0" fmla="*/ 378361 h 2270118"/>
              <a:gd name="connsiteX1" fmla="*/ 378361 w 3492490"/>
              <a:gd name="connsiteY1" fmla="*/ 0 h 2270118"/>
              <a:gd name="connsiteX2" fmla="*/ 3114129 w 3492490"/>
              <a:gd name="connsiteY2" fmla="*/ 0 h 2270118"/>
              <a:gd name="connsiteX3" fmla="*/ 3492490 w 3492490"/>
              <a:gd name="connsiteY3" fmla="*/ 378361 h 2270118"/>
              <a:gd name="connsiteX4" fmla="*/ 3492490 w 3492490"/>
              <a:gd name="connsiteY4" fmla="*/ 1891757 h 2270118"/>
              <a:gd name="connsiteX5" fmla="*/ 3114129 w 3492490"/>
              <a:gd name="connsiteY5" fmla="*/ 2270118 h 2270118"/>
              <a:gd name="connsiteX6" fmla="*/ 378361 w 3492490"/>
              <a:gd name="connsiteY6" fmla="*/ 2270118 h 2270118"/>
              <a:gd name="connsiteX7" fmla="*/ 0 w 3492490"/>
              <a:gd name="connsiteY7" fmla="*/ 1891757 h 2270118"/>
              <a:gd name="connsiteX8" fmla="*/ 0 w 3492490"/>
              <a:gd name="connsiteY8" fmla="*/ 378361 h 2270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92490" h="2270118">
                <a:moveTo>
                  <a:pt x="0" y="378361"/>
                </a:moveTo>
                <a:cubicBezTo>
                  <a:pt x="0" y="169398"/>
                  <a:pt x="169398" y="0"/>
                  <a:pt x="378361" y="0"/>
                </a:cubicBezTo>
                <a:lnTo>
                  <a:pt x="3114129" y="0"/>
                </a:lnTo>
                <a:cubicBezTo>
                  <a:pt x="3323092" y="0"/>
                  <a:pt x="3492490" y="169398"/>
                  <a:pt x="3492490" y="378361"/>
                </a:cubicBezTo>
                <a:lnTo>
                  <a:pt x="3492490" y="1891757"/>
                </a:lnTo>
                <a:cubicBezTo>
                  <a:pt x="3492490" y="2100720"/>
                  <a:pt x="3323092" y="2270118"/>
                  <a:pt x="3114129" y="2270118"/>
                </a:cubicBezTo>
                <a:lnTo>
                  <a:pt x="378361" y="2270118"/>
                </a:lnTo>
                <a:cubicBezTo>
                  <a:pt x="169398" y="2270118"/>
                  <a:pt x="0" y="2100720"/>
                  <a:pt x="0" y="1891757"/>
                </a:cubicBezTo>
                <a:lnTo>
                  <a:pt x="0" y="378361"/>
                </a:lnTo>
                <a:close/>
              </a:path>
            </a:pathLst>
          </a:custGeom>
          <a:scene3d>
            <a:camera prst="orthographicFront"/>
            <a:lightRig rig="flat" dir="t"/>
          </a:scene3d>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txBody>
          <a:bodyPr spcFirstLastPara="0" vert="horz" wrap="square" lIns="232738" tIns="232738" rIns="232738" bIns="232738" numCol="1" spcCol="1270" anchor="ctr" anchorCtr="0">
            <a:noAutofit/>
          </a:bodyPr>
          <a:lstStyle/>
          <a:p>
            <a:pPr algn="ctr"/>
            <a:r>
              <a:rPr lang="en-US" sz="3200" dirty="0"/>
              <a:t>Quantitative measurement of interaction of ultraviolet, visible and infrared radiations- with material.</a:t>
            </a:r>
          </a:p>
        </p:txBody>
      </p:sp>
      <p:sp>
        <p:nvSpPr>
          <p:cNvPr id="14" name="Freeform 13"/>
          <p:cNvSpPr/>
          <p:nvPr/>
        </p:nvSpPr>
        <p:spPr>
          <a:xfrm>
            <a:off x="1331026" y="2484800"/>
            <a:ext cx="9529948" cy="2270118"/>
          </a:xfrm>
          <a:custGeom>
            <a:avLst/>
            <a:gdLst>
              <a:gd name="connsiteX0" fmla="*/ 0 w 3492490"/>
              <a:gd name="connsiteY0" fmla="*/ 378361 h 2270118"/>
              <a:gd name="connsiteX1" fmla="*/ 378361 w 3492490"/>
              <a:gd name="connsiteY1" fmla="*/ 0 h 2270118"/>
              <a:gd name="connsiteX2" fmla="*/ 3114129 w 3492490"/>
              <a:gd name="connsiteY2" fmla="*/ 0 h 2270118"/>
              <a:gd name="connsiteX3" fmla="*/ 3492490 w 3492490"/>
              <a:gd name="connsiteY3" fmla="*/ 378361 h 2270118"/>
              <a:gd name="connsiteX4" fmla="*/ 3492490 w 3492490"/>
              <a:gd name="connsiteY4" fmla="*/ 1891757 h 2270118"/>
              <a:gd name="connsiteX5" fmla="*/ 3114129 w 3492490"/>
              <a:gd name="connsiteY5" fmla="*/ 2270118 h 2270118"/>
              <a:gd name="connsiteX6" fmla="*/ 378361 w 3492490"/>
              <a:gd name="connsiteY6" fmla="*/ 2270118 h 2270118"/>
              <a:gd name="connsiteX7" fmla="*/ 0 w 3492490"/>
              <a:gd name="connsiteY7" fmla="*/ 1891757 h 2270118"/>
              <a:gd name="connsiteX8" fmla="*/ 0 w 3492490"/>
              <a:gd name="connsiteY8" fmla="*/ 378361 h 2270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92490" h="2270118">
                <a:moveTo>
                  <a:pt x="0" y="378361"/>
                </a:moveTo>
                <a:cubicBezTo>
                  <a:pt x="0" y="169398"/>
                  <a:pt x="169398" y="0"/>
                  <a:pt x="378361" y="0"/>
                </a:cubicBezTo>
                <a:lnTo>
                  <a:pt x="3114129" y="0"/>
                </a:lnTo>
                <a:cubicBezTo>
                  <a:pt x="3323092" y="0"/>
                  <a:pt x="3492490" y="169398"/>
                  <a:pt x="3492490" y="378361"/>
                </a:cubicBezTo>
                <a:lnTo>
                  <a:pt x="3492490" y="1891757"/>
                </a:lnTo>
                <a:cubicBezTo>
                  <a:pt x="3492490" y="2100720"/>
                  <a:pt x="3323092" y="2270118"/>
                  <a:pt x="3114129" y="2270118"/>
                </a:cubicBezTo>
                <a:lnTo>
                  <a:pt x="378361" y="2270118"/>
                </a:lnTo>
                <a:cubicBezTo>
                  <a:pt x="169398" y="2270118"/>
                  <a:pt x="0" y="2100720"/>
                  <a:pt x="0" y="1891757"/>
                </a:cubicBezTo>
                <a:lnTo>
                  <a:pt x="0" y="378361"/>
                </a:lnTo>
                <a:close/>
              </a:path>
            </a:pathLst>
          </a:custGeom>
          <a:scene3d>
            <a:camera prst="orthographicFront"/>
            <a:lightRig rig="flat" dir="t"/>
          </a:scene3d>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txBody>
          <a:bodyPr spcFirstLastPara="0" vert="horz" wrap="square" lIns="232738" tIns="232738" rIns="232738" bIns="232738" numCol="1" spcCol="1270" anchor="ctr" anchorCtr="0">
            <a:noAutofit/>
          </a:bodyPr>
          <a:lstStyle/>
          <a:p>
            <a:pPr algn="ctr"/>
            <a:r>
              <a:rPr lang="en-US" sz="3200" dirty="0"/>
              <a:t>Nature of </a:t>
            </a:r>
            <a:r>
              <a:rPr lang="en-US" sz="3200" dirty="0" smtClean="0"/>
              <a:t>interaction = </a:t>
            </a:r>
            <a:r>
              <a:rPr lang="en-US" sz="3200" dirty="0"/>
              <a:t>physical property of material </a:t>
            </a:r>
            <a:endParaRPr lang="en-US" sz="3200" dirty="0"/>
          </a:p>
        </p:txBody>
      </p:sp>
      <p:sp>
        <p:nvSpPr>
          <p:cNvPr id="15" name="Freeform 14"/>
          <p:cNvSpPr/>
          <p:nvPr/>
        </p:nvSpPr>
        <p:spPr>
          <a:xfrm>
            <a:off x="3455869" y="2479148"/>
            <a:ext cx="5280263" cy="2270118"/>
          </a:xfrm>
          <a:custGeom>
            <a:avLst/>
            <a:gdLst>
              <a:gd name="connsiteX0" fmla="*/ 0 w 3492490"/>
              <a:gd name="connsiteY0" fmla="*/ 378361 h 2270118"/>
              <a:gd name="connsiteX1" fmla="*/ 378361 w 3492490"/>
              <a:gd name="connsiteY1" fmla="*/ 0 h 2270118"/>
              <a:gd name="connsiteX2" fmla="*/ 3114129 w 3492490"/>
              <a:gd name="connsiteY2" fmla="*/ 0 h 2270118"/>
              <a:gd name="connsiteX3" fmla="*/ 3492490 w 3492490"/>
              <a:gd name="connsiteY3" fmla="*/ 378361 h 2270118"/>
              <a:gd name="connsiteX4" fmla="*/ 3492490 w 3492490"/>
              <a:gd name="connsiteY4" fmla="*/ 1891757 h 2270118"/>
              <a:gd name="connsiteX5" fmla="*/ 3114129 w 3492490"/>
              <a:gd name="connsiteY5" fmla="*/ 2270118 h 2270118"/>
              <a:gd name="connsiteX6" fmla="*/ 378361 w 3492490"/>
              <a:gd name="connsiteY6" fmla="*/ 2270118 h 2270118"/>
              <a:gd name="connsiteX7" fmla="*/ 0 w 3492490"/>
              <a:gd name="connsiteY7" fmla="*/ 1891757 h 2270118"/>
              <a:gd name="connsiteX8" fmla="*/ 0 w 3492490"/>
              <a:gd name="connsiteY8" fmla="*/ 378361 h 2270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92490" h="2270118">
                <a:moveTo>
                  <a:pt x="0" y="378361"/>
                </a:moveTo>
                <a:cubicBezTo>
                  <a:pt x="0" y="169398"/>
                  <a:pt x="169398" y="0"/>
                  <a:pt x="378361" y="0"/>
                </a:cubicBezTo>
                <a:lnTo>
                  <a:pt x="3114129" y="0"/>
                </a:lnTo>
                <a:cubicBezTo>
                  <a:pt x="3323092" y="0"/>
                  <a:pt x="3492490" y="169398"/>
                  <a:pt x="3492490" y="378361"/>
                </a:cubicBezTo>
                <a:lnTo>
                  <a:pt x="3492490" y="1891757"/>
                </a:lnTo>
                <a:cubicBezTo>
                  <a:pt x="3492490" y="2100720"/>
                  <a:pt x="3323092" y="2270118"/>
                  <a:pt x="3114129" y="2270118"/>
                </a:cubicBezTo>
                <a:lnTo>
                  <a:pt x="378361" y="2270118"/>
                </a:lnTo>
                <a:cubicBezTo>
                  <a:pt x="169398" y="2270118"/>
                  <a:pt x="0" y="2100720"/>
                  <a:pt x="0" y="1891757"/>
                </a:cubicBezTo>
                <a:lnTo>
                  <a:pt x="0" y="378361"/>
                </a:lnTo>
                <a:close/>
              </a:path>
            </a:pathLst>
          </a:custGeom>
          <a:scene3d>
            <a:camera prst="orthographicFront"/>
            <a:lightRig rig="flat" dir="t"/>
          </a:scene3d>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txBody>
          <a:bodyPr spcFirstLastPara="0" vert="horz" wrap="square" lIns="232738" tIns="232738" rIns="232738" bIns="232738" numCol="1" spcCol="1270" anchor="ctr" anchorCtr="0">
            <a:noAutofit/>
          </a:bodyPr>
          <a:lstStyle/>
          <a:p>
            <a:pPr algn="ctr"/>
            <a:r>
              <a:rPr lang="en-US" sz="3200" dirty="0"/>
              <a:t>Spectrophotometer – identify/quantify these physical properties.</a:t>
            </a:r>
            <a:endParaRPr lang="en-US" sz="3200" dirty="0"/>
          </a:p>
        </p:txBody>
      </p:sp>
      <p:sp>
        <p:nvSpPr>
          <p:cNvPr id="16" name="Freeform 15"/>
          <p:cNvSpPr/>
          <p:nvPr/>
        </p:nvSpPr>
        <p:spPr>
          <a:xfrm>
            <a:off x="1331026" y="2413705"/>
            <a:ext cx="9777241" cy="2346852"/>
          </a:xfrm>
          <a:custGeom>
            <a:avLst/>
            <a:gdLst>
              <a:gd name="connsiteX0" fmla="*/ 0 w 3492490"/>
              <a:gd name="connsiteY0" fmla="*/ 378361 h 2270118"/>
              <a:gd name="connsiteX1" fmla="*/ 378361 w 3492490"/>
              <a:gd name="connsiteY1" fmla="*/ 0 h 2270118"/>
              <a:gd name="connsiteX2" fmla="*/ 3114129 w 3492490"/>
              <a:gd name="connsiteY2" fmla="*/ 0 h 2270118"/>
              <a:gd name="connsiteX3" fmla="*/ 3492490 w 3492490"/>
              <a:gd name="connsiteY3" fmla="*/ 378361 h 2270118"/>
              <a:gd name="connsiteX4" fmla="*/ 3492490 w 3492490"/>
              <a:gd name="connsiteY4" fmla="*/ 1891757 h 2270118"/>
              <a:gd name="connsiteX5" fmla="*/ 3114129 w 3492490"/>
              <a:gd name="connsiteY5" fmla="*/ 2270118 h 2270118"/>
              <a:gd name="connsiteX6" fmla="*/ 378361 w 3492490"/>
              <a:gd name="connsiteY6" fmla="*/ 2270118 h 2270118"/>
              <a:gd name="connsiteX7" fmla="*/ 0 w 3492490"/>
              <a:gd name="connsiteY7" fmla="*/ 1891757 h 2270118"/>
              <a:gd name="connsiteX8" fmla="*/ 0 w 3492490"/>
              <a:gd name="connsiteY8" fmla="*/ 378361 h 2270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92490" h="2270118">
                <a:moveTo>
                  <a:pt x="0" y="378361"/>
                </a:moveTo>
                <a:cubicBezTo>
                  <a:pt x="0" y="169398"/>
                  <a:pt x="169398" y="0"/>
                  <a:pt x="378361" y="0"/>
                </a:cubicBezTo>
                <a:lnTo>
                  <a:pt x="3114129" y="0"/>
                </a:lnTo>
                <a:cubicBezTo>
                  <a:pt x="3323092" y="0"/>
                  <a:pt x="3492490" y="169398"/>
                  <a:pt x="3492490" y="378361"/>
                </a:cubicBezTo>
                <a:lnTo>
                  <a:pt x="3492490" y="1891757"/>
                </a:lnTo>
                <a:cubicBezTo>
                  <a:pt x="3492490" y="2100720"/>
                  <a:pt x="3323092" y="2270118"/>
                  <a:pt x="3114129" y="2270118"/>
                </a:cubicBezTo>
                <a:lnTo>
                  <a:pt x="378361" y="2270118"/>
                </a:lnTo>
                <a:cubicBezTo>
                  <a:pt x="169398" y="2270118"/>
                  <a:pt x="0" y="2100720"/>
                  <a:pt x="0" y="1891757"/>
                </a:cubicBezTo>
                <a:lnTo>
                  <a:pt x="0" y="378361"/>
                </a:lnTo>
                <a:close/>
              </a:path>
            </a:pathLst>
          </a:custGeom>
          <a:scene3d>
            <a:camera prst="orthographicFront"/>
            <a:lightRig rig="flat" dir="t"/>
          </a:scene3d>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txBody>
          <a:bodyPr spcFirstLastPara="0" vert="horz" wrap="square" lIns="232738" tIns="232738" rIns="232738" bIns="232738" numCol="1" spcCol="1270" anchor="ctr" anchorCtr="0">
            <a:noAutofit/>
          </a:bodyPr>
          <a:lstStyle/>
          <a:p>
            <a:pPr algn="ctr"/>
            <a:r>
              <a:rPr lang="en-US" sz="3200" dirty="0"/>
              <a:t>Measurement technique depend on optical properties of material (absorbance, transmittance, spectral reflectance etc</a:t>
            </a:r>
            <a:r>
              <a:rPr lang="en-US" sz="3200" dirty="0" smtClean="0"/>
              <a:t>.)</a:t>
            </a:r>
            <a:endParaRPr lang="en-US" sz="3200" dirty="0"/>
          </a:p>
        </p:txBody>
      </p:sp>
    </p:spTree>
    <p:extLst>
      <p:ext uri="{BB962C8B-B14F-4D97-AF65-F5344CB8AC3E}">
        <p14:creationId xmlns:p14="http://schemas.microsoft.com/office/powerpoint/2010/main" val="1981581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500"/>
                                        <p:tgtEl>
                                          <p:spTgt spid="307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3076"/>
                                        </p:tgtEl>
                                      </p:cBhvr>
                                    </p:animEffect>
                                    <p:set>
                                      <p:cBhvr>
                                        <p:cTn id="15" dur="1" fill="hold">
                                          <p:stCondLst>
                                            <p:cond delay="499"/>
                                          </p:stCondLst>
                                        </p:cTn>
                                        <p:tgtEl>
                                          <p:spTgt spid="3076"/>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8"/>
                                        </p:tgtEl>
                                      </p:cBhvr>
                                    </p:animEffect>
                                    <p:set>
                                      <p:cBhvr>
                                        <p:cTn id="18" dur="1" fill="hold">
                                          <p:stCondLst>
                                            <p:cond delay="499"/>
                                          </p:stCondLst>
                                        </p:cTn>
                                        <p:tgtEl>
                                          <p:spTgt spid="8"/>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13"/>
                                        </p:tgtEl>
                                      </p:cBhvr>
                                    </p:animEffect>
                                    <p:set>
                                      <p:cBhvr>
                                        <p:cTn id="26" dur="1" fill="hold">
                                          <p:stCondLst>
                                            <p:cond delay="499"/>
                                          </p:stCondLst>
                                        </p:cTn>
                                        <p:tgtEl>
                                          <p:spTgt spid="13"/>
                                        </p:tgtEl>
                                        <p:attrNameLst>
                                          <p:attrName>style.visibility</p:attrName>
                                        </p:attrNameLst>
                                      </p:cBhvr>
                                      <p:to>
                                        <p:strVal val="hidden"/>
                                      </p:to>
                                    </p:set>
                                  </p:childTnLst>
                                </p:cTn>
                              </p:par>
                              <p:par>
                                <p:cTn id="27" presetID="10"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14"/>
                                        </p:tgtEl>
                                      </p:cBhvr>
                                    </p:animEffect>
                                    <p:set>
                                      <p:cBhvr>
                                        <p:cTn id="34" dur="1" fill="hold">
                                          <p:stCondLst>
                                            <p:cond delay="499"/>
                                          </p:stCondLst>
                                        </p:cTn>
                                        <p:tgtEl>
                                          <p:spTgt spid="14"/>
                                        </p:tgtEl>
                                        <p:attrNameLst>
                                          <p:attrName>style.visibility</p:attrName>
                                        </p:attrNameLst>
                                      </p:cBhvr>
                                      <p:to>
                                        <p:strVal val="hidden"/>
                                      </p:to>
                                    </p:set>
                                  </p:childTnLst>
                                </p:cTn>
                              </p:par>
                              <p:par>
                                <p:cTn id="35" presetID="10"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15"/>
                                        </p:tgtEl>
                                      </p:cBhvr>
                                    </p:animEffect>
                                    <p:set>
                                      <p:cBhvr>
                                        <p:cTn id="42" dur="1" fill="hold">
                                          <p:stCondLst>
                                            <p:cond delay="499"/>
                                          </p:stCondLst>
                                        </p:cTn>
                                        <p:tgtEl>
                                          <p:spTgt spid="15"/>
                                        </p:tgtEl>
                                        <p:attrNameLst>
                                          <p:attrName>style.visibility</p:attrName>
                                        </p:attrNameLst>
                                      </p:cBhvr>
                                      <p:to>
                                        <p:strVal val="hidden"/>
                                      </p:to>
                                    </p:set>
                                  </p:childTnLst>
                                </p:cTn>
                              </p:par>
                              <p:par>
                                <p:cTn id="43" presetID="10"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3" grpId="0" animBg="1"/>
      <p:bldP spid="13" grpId="1" animBg="1"/>
      <p:bldP spid="14" grpId="0" animBg="1"/>
      <p:bldP spid="14" grpId="1" animBg="1"/>
      <p:bldP spid="15" grpId="0" animBg="1"/>
      <p:bldP spid="15" grpId="1" animBg="1"/>
      <p:bldP spid="1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solidFill>
              <a:schemeClr val="bg1"/>
            </a:solid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88994AA6-12BB-413B-AA70-8149682705D4}"/>
              </a:ext>
            </a:extLst>
          </p:cNvPr>
          <p:cNvSpPr>
            <a:spLocks noGrp="1"/>
          </p:cNvSpPr>
          <p:nvPr>
            <p:ph type="title"/>
          </p:nvPr>
        </p:nvSpPr>
        <p:spPr/>
        <p:txBody>
          <a:bodyPr>
            <a:normAutofit/>
          </a:bodyPr>
          <a:lstStyle/>
          <a:p>
            <a:r>
              <a:rPr lang="en-US" sz="6000" b="1" u="sng" dirty="0">
                <a:ln/>
                <a:effectLst>
                  <a:glow rad="228600">
                    <a:schemeClr val="accent3">
                      <a:satMod val="175000"/>
                      <a:alpha val="40000"/>
                    </a:schemeClr>
                  </a:glow>
                  <a:outerShdw blurRad="38100" dist="38100" dir="2700000" algn="tl">
                    <a:srgbClr val="000000">
                      <a:alpha val="43137"/>
                    </a:srgbClr>
                  </a:outerShdw>
                </a:effectLst>
              </a:rPr>
              <a:t>Uses of spectrophotometry </a:t>
            </a:r>
          </a:p>
        </p:txBody>
      </p:sp>
      <p:sp>
        <p:nvSpPr>
          <p:cNvPr id="3" name="Content Placeholder 2">
            <a:extLst>
              <a:ext uri="{FF2B5EF4-FFF2-40B4-BE49-F238E27FC236}">
                <a16:creationId xmlns:a16="http://schemas.microsoft.com/office/drawing/2014/main" xmlns="" id="{2323EC8C-4CF6-44B6-A26E-10F43A28C008}"/>
              </a:ext>
            </a:extLst>
          </p:cNvPr>
          <p:cNvSpPr>
            <a:spLocks noGrp="1"/>
          </p:cNvSpPr>
          <p:nvPr>
            <p:ph idx="1"/>
          </p:nvPr>
        </p:nvSpPr>
        <p:spPr>
          <a:xfrm>
            <a:off x="114300" y="2060908"/>
            <a:ext cx="5657850" cy="1698625"/>
          </a:xfrm>
          <a:ln>
            <a:solidFill>
              <a:schemeClr val="tx1"/>
            </a:solidFill>
          </a:ln>
        </p:spPr>
        <p:txBody>
          <a:bodyPr/>
          <a:lstStyle/>
          <a:p>
            <a:r>
              <a:rPr lang="en-US" b="1" dirty="0"/>
              <a:t>To determine the absorbance and or transmission of characteristic wavelength of light by chemical specie in </a:t>
            </a:r>
            <a:r>
              <a:rPr lang="en-US" b="1" dirty="0" smtClean="0"/>
              <a:t>solution</a:t>
            </a:r>
            <a:endParaRPr lang="en-US" b="1" dirty="0"/>
          </a:p>
        </p:txBody>
      </p:sp>
      <p:sp>
        <p:nvSpPr>
          <p:cNvPr id="6" name="Content Placeholder 2">
            <a:extLst>
              <a:ext uri="{FF2B5EF4-FFF2-40B4-BE49-F238E27FC236}">
                <a16:creationId xmlns:a16="http://schemas.microsoft.com/office/drawing/2014/main" xmlns="" id="{2323EC8C-4CF6-44B6-A26E-10F43A28C008}"/>
              </a:ext>
            </a:extLst>
          </p:cNvPr>
          <p:cNvSpPr txBox="1">
            <a:spLocks/>
          </p:cNvSpPr>
          <p:nvPr/>
        </p:nvSpPr>
        <p:spPr>
          <a:xfrm>
            <a:off x="114300" y="2055813"/>
            <a:ext cx="5475880" cy="1951370"/>
          </a:xfrm>
          <a:prstGeom prst="rect">
            <a:avLst/>
          </a:prstGeom>
          <a:ln>
            <a:solidFill>
              <a:schemeClr val="tx1"/>
            </a:solid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smtClean="0"/>
              <a:t>Identify organic compounds by determining the absorption maximum </a:t>
            </a:r>
          </a:p>
          <a:p>
            <a:r>
              <a:rPr lang="en-US" b="1" dirty="0" smtClean="0"/>
              <a:t>Used for color determination within spectral range</a:t>
            </a:r>
            <a:endParaRPr lang="en-US" b="1" dirty="0"/>
          </a:p>
        </p:txBody>
      </p:sp>
      <p:pic>
        <p:nvPicPr>
          <p:cNvPr id="5"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3570" y="2308558"/>
            <a:ext cx="6828430" cy="4549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377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3">
                                            <p:txEl>
                                              <p:pRg st="0" end="0"/>
                                            </p:txEl>
                                          </p:spTgt>
                                        </p:tgtEl>
                                      </p:cBhvr>
                                    </p:animEffect>
                                    <p:set>
                                      <p:cBhvr>
                                        <p:cTn id="15" dur="1" fill="hold">
                                          <p:stCondLst>
                                            <p:cond delay="499"/>
                                          </p:stCondLst>
                                        </p:cTn>
                                        <p:tgtEl>
                                          <p:spTgt spid="3">
                                            <p:txEl>
                                              <p:pRg st="0" end="0"/>
                                            </p:txEl>
                                          </p:spTgt>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3">
                                            <p:bg/>
                                          </p:spTgt>
                                        </p:tgtEl>
                                      </p:cBhvr>
                                    </p:animEffect>
                                    <p:set>
                                      <p:cBhvr>
                                        <p:cTn id="18" dur="1" fill="hold">
                                          <p:stCondLst>
                                            <p:cond delay="499"/>
                                          </p:stCondLst>
                                        </p:cTn>
                                        <p:tgtEl>
                                          <p:spTgt spid="3">
                                            <p:bg/>
                                          </p:spTgt>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3" grpId="1" uiExpand="1" build="p" animBg="1"/>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7650" name="Picture 2" descr="Image result for rainbow thank you"/>
          <p:cNvPicPr>
            <a:picLocks noChangeAspect="1" noChangeArrowheads="1"/>
          </p:cNvPicPr>
          <p:nvPr/>
        </p:nvPicPr>
        <p:blipFill rotWithShape="1">
          <a:blip r:embed="rId2">
            <a:extLst>
              <a:ext uri="{28A0092B-C50C-407E-A947-70E740481C1C}">
                <a14:useLocalDpi xmlns:a14="http://schemas.microsoft.com/office/drawing/2010/main" val="0"/>
              </a:ext>
            </a:extLst>
          </a:blip>
          <a:srcRect b="6309"/>
          <a:stretch/>
        </p:blipFill>
        <p:spPr bwMode="auto">
          <a:xfrm>
            <a:off x="1848945" y="1917271"/>
            <a:ext cx="8494110" cy="3023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08196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https://www.solarschools.net/build/img/learn/energy/types/summary_370x210_crop_center_q9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65" y="1"/>
            <a:ext cx="12083135" cy="685799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xmlns="" id="{1C37884A-CBA0-4D86-B587-3059ED918173}"/>
              </a:ext>
            </a:extLst>
          </p:cNvPr>
          <p:cNvSpPr txBox="1">
            <a:spLocks/>
          </p:cNvSpPr>
          <p:nvPr/>
        </p:nvSpPr>
        <p:spPr>
          <a:xfrm>
            <a:off x="3814406" y="532263"/>
            <a:ext cx="4474287" cy="775210"/>
          </a:xfrm>
          <a:prstGeom prst="rect">
            <a:avLst/>
          </a:prstGeom>
        </p:spPr>
        <p:style>
          <a:lnRef idx="0">
            <a:scrgbClr r="0" g="0" b="0"/>
          </a:lnRef>
          <a:fillRef idx="1002">
            <a:schemeClr val="dk1"/>
          </a:fillRef>
          <a:effectRef idx="0">
            <a:scrgbClr r="0" g="0" b="0"/>
          </a:effectRef>
          <a:fontRef idx="major"/>
        </p:style>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US" b="1" u="sng" dirty="0" smtClean="0">
                <a:ln w="9525">
                  <a:solidFill>
                    <a:schemeClr val="bg1"/>
                  </a:solidFill>
                  <a:prstDash val="solid"/>
                </a:ln>
                <a:effectLst>
                  <a:outerShdw blurRad="12700" dist="38100" dir="2700000" algn="tl" rotWithShape="0">
                    <a:schemeClr val="bg1">
                      <a:lumMod val="50000"/>
                    </a:schemeClr>
                  </a:outerShdw>
                </a:effectLst>
              </a:rPr>
              <a:t>Radiant Energy</a:t>
            </a:r>
            <a:endParaRPr lang="en-US" u="sng" dirty="0"/>
          </a:p>
        </p:txBody>
      </p:sp>
      <p:sp>
        <p:nvSpPr>
          <p:cNvPr id="5" name="Rounded Rectangle 4"/>
          <p:cNvSpPr/>
          <p:nvPr/>
        </p:nvSpPr>
        <p:spPr>
          <a:xfrm>
            <a:off x="208412" y="2006860"/>
            <a:ext cx="5677469" cy="2088107"/>
          </a:xfrm>
          <a:prstGeom prst="roundRect">
            <a:avLst/>
          </a:prstGeom>
          <a:solidFill>
            <a:srgbClr val="0D4551"/>
          </a:solidFill>
          <a:ln w="381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a:t>Light and other forms of radiant energy have a dual nature (wave and particle</a:t>
            </a:r>
            <a:r>
              <a:rPr lang="en-US" sz="3200" dirty="0" smtClean="0"/>
              <a:t>)</a:t>
            </a:r>
            <a:endParaRPr lang="en-US" sz="3200" dirty="0"/>
          </a:p>
        </p:txBody>
      </p:sp>
      <p:sp>
        <p:nvSpPr>
          <p:cNvPr id="10" name="Rounded Rectangle 9"/>
          <p:cNvSpPr/>
          <p:nvPr/>
        </p:nvSpPr>
        <p:spPr>
          <a:xfrm>
            <a:off x="108865" y="2032199"/>
            <a:ext cx="6757918" cy="2088107"/>
          </a:xfrm>
          <a:prstGeom prst="roundRect">
            <a:avLst/>
          </a:prstGeom>
          <a:solidFill>
            <a:srgbClr val="0D4551"/>
          </a:solidFill>
          <a:ln w="381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Electromagnetic radiation </a:t>
            </a:r>
            <a:r>
              <a:rPr lang="en-US" sz="3200" dirty="0"/>
              <a:t>is a type of  energy that is transmitted through space as a transverse wave at enormous velocity.</a:t>
            </a:r>
            <a:endParaRPr lang="ar-EG" sz="3200" dirty="0"/>
          </a:p>
        </p:txBody>
      </p:sp>
      <p:sp>
        <p:nvSpPr>
          <p:cNvPr id="13" name="Rounded Rectangle 12"/>
          <p:cNvSpPr/>
          <p:nvPr/>
        </p:nvSpPr>
        <p:spPr>
          <a:xfrm>
            <a:off x="867200" y="2019529"/>
            <a:ext cx="5118228" cy="2088107"/>
          </a:xfrm>
          <a:prstGeom prst="roundRect">
            <a:avLst/>
          </a:prstGeom>
          <a:solidFill>
            <a:srgbClr val="0D4551"/>
          </a:solidFill>
          <a:ln w="381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a:t>It takes numerous forms known as</a:t>
            </a:r>
            <a:r>
              <a:rPr lang="en-US" sz="3200" b="1" dirty="0"/>
              <a:t> electromagnetic</a:t>
            </a:r>
            <a:r>
              <a:rPr lang="en-US" sz="3200" dirty="0"/>
              <a:t>  spectrum.</a:t>
            </a:r>
            <a:endParaRPr lang="ar-EG" sz="3200" dirty="0"/>
          </a:p>
        </p:txBody>
      </p:sp>
      <p:sp>
        <p:nvSpPr>
          <p:cNvPr id="11" name="Rounded Rectangle 10"/>
          <p:cNvSpPr/>
          <p:nvPr/>
        </p:nvSpPr>
        <p:spPr>
          <a:xfrm>
            <a:off x="123334" y="2006860"/>
            <a:ext cx="6743449" cy="2375506"/>
          </a:xfrm>
          <a:prstGeom prst="roundRect">
            <a:avLst/>
          </a:prstGeom>
          <a:solidFill>
            <a:srgbClr val="0D4551"/>
          </a:solidFill>
          <a:ln w="381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smtClean="0"/>
              <a:t>The </a:t>
            </a:r>
            <a:r>
              <a:rPr lang="en-US" sz="3200" dirty="0"/>
              <a:t>electromagnetic  </a:t>
            </a:r>
            <a:r>
              <a:rPr lang="en-US" sz="3200" b="1" dirty="0"/>
              <a:t>spectrum</a:t>
            </a:r>
            <a:r>
              <a:rPr lang="en-US" sz="3200" dirty="0"/>
              <a:t> include gamma ray, X-ray, ultraviolet (UV), visible, infrared (IR), microwave and radio-wave radiation.</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10"/>
                                        </p:tgtEl>
                                      </p:cBhvr>
                                    </p:animEffect>
                                    <p:set>
                                      <p:cBhvr>
                                        <p:cTn id="20" dur="1" fill="hold">
                                          <p:stCondLst>
                                            <p:cond delay="499"/>
                                          </p:stCondLst>
                                        </p:cTn>
                                        <p:tgtEl>
                                          <p:spTgt spid="10"/>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10" grpId="0" animBg="1"/>
      <p:bldP spid="10" grpId="1" animBg="1"/>
      <p:bldP spid="13" grpId="0" animBg="1"/>
      <p:bldP spid="13" grpId="1"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8"/>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1C37884A-CBA0-4D86-B587-3059ED918173}"/>
              </a:ext>
            </a:extLst>
          </p:cNvPr>
          <p:cNvSpPr txBox="1">
            <a:spLocks/>
          </p:cNvSpPr>
          <p:nvPr/>
        </p:nvSpPr>
        <p:spPr>
          <a:xfrm>
            <a:off x="0" y="204"/>
            <a:ext cx="2137106" cy="893907"/>
          </a:xfrm>
          <a:prstGeom prst="rect">
            <a:avLst/>
          </a:prstGeom>
        </p:spPr>
        <p:style>
          <a:lnRef idx="0">
            <a:scrgbClr r="0" g="0" b="0"/>
          </a:lnRef>
          <a:fillRef idx="1002">
            <a:schemeClr val="dk1"/>
          </a:fillRef>
          <a:effectRef idx="0">
            <a:scrgbClr r="0" g="0" b="0"/>
          </a:effectRef>
          <a:fontRef idx="major"/>
        </p:style>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US" b="1" u="sng" dirty="0" smtClean="0">
                <a:ln w="9525">
                  <a:solidFill>
                    <a:schemeClr val="bg1"/>
                  </a:solidFill>
                  <a:prstDash val="solid"/>
                </a:ln>
                <a:effectLst>
                  <a:outerShdw blurRad="12700" dist="38100" dir="2700000" algn="tl" rotWithShape="0">
                    <a:schemeClr val="bg1">
                      <a:lumMod val="50000"/>
                    </a:schemeClr>
                  </a:outerShdw>
                </a:effectLst>
              </a:rPr>
              <a:t>Light</a:t>
            </a:r>
            <a:endParaRPr lang="en-US" u="sng" dirty="0"/>
          </a:p>
        </p:txBody>
      </p:sp>
      <p:pic>
        <p:nvPicPr>
          <p:cNvPr id="4" name="Picture 2" descr="https://image.freepik.com/free-vector/abstract-technology-chip-processor-background_115579-4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4675" y="2884690"/>
            <a:ext cx="5962650" cy="39719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2137106" y="962352"/>
            <a:ext cx="7917788" cy="2019581"/>
          </a:xfrm>
          <a:prstGeom prst="roundRect">
            <a:avLst/>
          </a:prstGeom>
          <a:solidFill>
            <a:srgbClr val="051B4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a:latin typeface="Times New Roman" pitchFamily="18" charset="0"/>
                <a:cs typeface="Times New Roman" pitchFamily="18" charset="0"/>
              </a:rPr>
              <a:t>1- Wave Properties</a:t>
            </a:r>
          </a:p>
          <a:p>
            <a:pPr algn="ctr"/>
            <a:r>
              <a:rPr lang="en-US" sz="2400" dirty="0"/>
              <a:t>The wave is described either in </a:t>
            </a:r>
            <a:r>
              <a:rPr lang="en-US" sz="2400" dirty="0" smtClean="0"/>
              <a:t>terms </a:t>
            </a:r>
            <a:r>
              <a:rPr lang="en-US" sz="2400" dirty="0"/>
              <a:t>of its </a:t>
            </a:r>
            <a:r>
              <a:rPr lang="en-US" sz="2400" b="1" u="sng" dirty="0"/>
              <a:t>wavelength </a:t>
            </a:r>
            <a:r>
              <a:rPr lang="en-GB" sz="2400" b="1" u="sng" dirty="0"/>
              <a:t>(</a:t>
            </a:r>
            <a:r>
              <a:rPr lang="en-GB" sz="2400" b="1" u="sng" dirty="0">
                <a:latin typeface="Symbol" pitchFamily="18" charset="2"/>
              </a:rPr>
              <a:t>l</a:t>
            </a:r>
            <a:r>
              <a:rPr lang="en-GB" sz="2400" b="1" u="sng" dirty="0"/>
              <a:t>)</a:t>
            </a:r>
            <a:r>
              <a:rPr lang="en-US" sz="2400" dirty="0" smtClean="0"/>
              <a:t>,</a:t>
            </a:r>
          </a:p>
          <a:p>
            <a:pPr algn="ctr"/>
            <a:r>
              <a:rPr lang="en-US" sz="2400" dirty="0" smtClean="0"/>
              <a:t>the </a:t>
            </a:r>
            <a:r>
              <a:rPr lang="en-US" sz="2400" dirty="0">
                <a:latin typeface="Times New Roman" pitchFamily="18" charset="0"/>
                <a:cs typeface="Times New Roman" pitchFamily="18" charset="0"/>
              </a:rPr>
              <a:t>distance between </a:t>
            </a:r>
            <a:r>
              <a:rPr lang="en-US" sz="2400" dirty="0" smtClean="0">
                <a:latin typeface="Times New Roman" pitchFamily="18" charset="0"/>
                <a:cs typeface="Times New Roman" pitchFamily="18" charset="0"/>
              </a:rPr>
              <a:t>successive </a:t>
            </a:r>
            <a:r>
              <a:rPr lang="en-US" sz="2400" dirty="0">
                <a:latin typeface="Times New Roman" pitchFamily="18" charset="0"/>
                <a:cs typeface="Times New Roman" pitchFamily="18" charset="0"/>
              </a:rPr>
              <a:t>maxima or minima of a wav(nm</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10" name="Rounded Rectangle 9"/>
          <p:cNvSpPr/>
          <p:nvPr/>
        </p:nvSpPr>
        <p:spPr>
          <a:xfrm>
            <a:off x="2137106" y="962351"/>
            <a:ext cx="7917787" cy="2019581"/>
          </a:xfrm>
          <a:prstGeom prst="roundRect">
            <a:avLst/>
          </a:prstGeom>
          <a:solidFill>
            <a:srgbClr val="051B4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a:latin typeface="Times New Roman" pitchFamily="18" charset="0"/>
                <a:cs typeface="Times New Roman" pitchFamily="18" charset="0"/>
              </a:rPr>
              <a:t>1- Wave Properties</a:t>
            </a:r>
          </a:p>
          <a:p>
            <a:pPr algn="ctr"/>
            <a:r>
              <a:rPr lang="en-US" sz="2400" dirty="0" smtClean="0">
                <a:latin typeface="Times New Roman" pitchFamily="18" charset="0"/>
                <a:cs typeface="Times New Roman" pitchFamily="18" charset="0"/>
              </a:rPr>
              <a:t>or </a:t>
            </a:r>
            <a:r>
              <a:rPr lang="en-US" sz="2400" dirty="0">
                <a:latin typeface="Times New Roman" pitchFamily="18" charset="0"/>
                <a:cs typeface="Times New Roman" pitchFamily="18" charset="0"/>
              </a:rPr>
              <a:t>in terms of the </a:t>
            </a:r>
            <a:r>
              <a:rPr lang="en-US" sz="2400" b="1" u="sng" dirty="0">
                <a:latin typeface="Times New Roman" pitchFamily="18" charset="0"/>
                <a:cs typeface="Times New Roman" pitchFamily="18" charset="0"/>
              </a:rPr>
              <a:t>frequency</a:t>
            </a:r>
            <a:r>
              <a:rPr lang="en-GB" sz="2400" b="1" u="sng" dirty="0"/>
              <a:t>(</a:t>
            </a:r>
            <a:r>
              <a:rPr lang="en-GB" sz="2400" b="1" u="sng" dirty="0">
                <a:latin typeface="Symbol" pitchFamily="18" charset="2"/>
              </a:rPr>
              <a:t>n</a:t>
            </a:r>
            <a:r>
              <a:rPr lang="en-GB" sz="2400" b="1" u="sng" dirty="0"/>
              <a:t>)</a:t>
            </a:r>
            <a:r>
              <a:rPr lang="en-US" sz="2400" dirty="0" smtClean="0">
                <a:latin typeface="Times New Roman" pitchFamily="18" charset="0"/>
                <a:cs typeface="Times New Roman" pitchFamily="18" charset="0"/>
              </a:rPr>
              <a:t>,</a:t>
            </a:r>
          </a:p>
          <a:p>
            <a:pPr algn="ct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number of oscillation of the field per second. </a:t>
            </a:r>
            <a:endParaRPr lang="en-US" sz="2400" dirty="0">
              <a:latin typeface="Times New Roman" pitchFamily="18" charset="0"/>
              <a:cs typeface="Times New Roman" pitchFamily="18" charset="0"/>
            </a:endParaRPr>
          </a:p>
        </p:txBody>
      </p:sp>
      <p:pic>
        <p:nvPicPr>
          <p:cNvPr id="5124" name="Picture 7" descr="C:\Documents and Settings\user\My Documents\My Pictures\wave.gif"/>
          <p:cNvPicPr>
            <a:picLocks noChangeAspect="1" noChangeArrowheads="1"/>
          </p:cNvPicPr>
          <p:nvPr/>
        </p:nvPicPr>
        <p:blipFill>
          <a:blip r:embed="rId3"/>
          <a:srcRect/>
          <a:stretch>
            <a:fillRect/>
          </a:stretch>
        </p:blipFill>
        <p:spPr bwMode="auto">
          <a:xfrm>
            <a:off x="8741351" y="0"/>
            <a:ext cx="3450648" cy="1521114"/>
          </a:xfrm>
          <a:prstGeom prst="rect">
            <a:avLst/>
          </a:prstGeom>
          <a:noFill/>
          <a:ln w="9525">
            <a:noFill/>
            <a:miter lim="800000"/>
            <a:headEnd/>
            <a:tailEnd/>
          </a:ln>
        </p:spPr>
      </p:pic>
      <p:sp>
        <p:nvSpPr>
          <p:cNvPr id="11" name="Rounded Rectangle 10"/>
          <p:cNvSpPr/>
          <p:nvPr/>
        </p:nvSpPr>
        <p:spPr>
          <a:xfrm>
            <a:off x="2137106" y="975999"/>
            <a:ext cx="7917787" cy="2019581"/>
          </a:xfrm>
          <a:prstGeom prst="roundRect">
            <a:avLst/>
          </a:prstGeom>
          <a:solidFill>
            <a:srgbClr val="051B4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b="1" dirty="0">
              <a:latin typeface="Times New Roman" pitchFamily="18" charset="0"/>
              <a:cs typeface="Times New Roman" pitchFamily="18" charset="0"/>
            </a:endParaRPr>
          </a:p>
          <a:p>
            <a:pPr algn="ctr"/>
            <a:r>
              <a:rPr lang="en-US" sz="2400" b="1" dirty="0">
                <a:latin typeface="Times New Roman" pitchFamily="18" charset="0"/>
                <a:cs typeface="Times New Roman" pitchFamily="18" charset="0"/>
              </a:rPr>
              <a:t>The </a:t>
            </a:r>
            <a:r>
              <a:rPr lang="en-US" sz="2400" b="1" u="sng" dirty="0">
                <a:latin typeface="Times New Roman" pitchFamily="18" charset="0"/>
                <a:cs typeface="Times New Roman" pitchFamily="18" charset="0"/>
              </a:rPr>
              <a:t>velocity of  light, c,</a:t>
            </a:r>
            <a:r>
              <a:rPr lang="en-US" sz="2400" b="1" dirty="0">
                <a:latin typeface="Times New Roman" pitchFamily="18" charset="0"/>
                <a:cs typeface="Times New Roman" pitchFamily="18" charset="0"/>
              </a:rPr>
              <a:t> </a:t>
            </a:r>
            <a:r>
              <a:rPr lang="en-US" sz="2400" dirty="0">
                <a:latin typeface="Times New Roman" pitchFamily="18" charset="0"/>
                <a:cs typeface="Times New Roman" pitchFamily="18" charset="0"/>
              </a:rPr>
              <a:t>is given by the </a:t>
            </a:r>
            <a:r>
              <a:rPr lang="en-US" sz="2400" dirty="0" smtClean="0">
                <a:latin typeface="Times New Roman" pitchFamily="18" charset="0"/>
                <a:cs typeface="Times New Roman" pitchFamily="18" charset="0"/>
              </a:rPr>
              <a:t>equation</a:t>
            </a:r>
            <a:endParaRPr lang="en-US" sz="2400" dirty="0">
              <a:latin typeface="Times New Roman" pitchFamily="18" charset="0"/>
              <a:cs typeface="Times New Roman" pitchFamily="18" charset="0"/>
            </a:endParaRPr>
          </a:p>
          <a:p>
            <a:endParaRPr lang="en-US" sz="2400" b="1" dirty="0">
              <a:latin typeface="Times New Roman" pitchFamily="18" charset="0"/>
              <a:cs typeface="Times New Roman" pitchFamily="18" charset="0"/>
            </a:endParaRPr>
          </a:p>
          <a:p>
            <a:pPr algn="ctr"/>
            <a:r>
              <a:rPr lang="en-US" sz="2400" b="1" dirty="0">
                <a:latin typeface="Times New Roman" pitchFamily="18" charset="0"/>
                <a:cs typeface="Times New Roman" pitchFamily="18" charset="0"/>
              </a:rPr>
              <a:t>C= </a:t>
            </a:r>
            <a:r>
              <a:rPr lang="en-GB" sz="2400" b="1" dirty="0">
                <a:latin typeface="Symbol" pitchFamily="18" charset="2"/>
              </a:rPr>
              <a:t>n l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5124"/>
                                        </p:tgtEl>
                                      </p:cBhvr>
                                    </p:animEffect>
                                    <p:set>
                                      <p:cBhvr>
                                        <p:cTn id="18" dur="1" fill="hold">
                                          <p:stCondLst>
                                            <p:cond delay="499"/>
                                          </p:stCondLst>
                                        </p:cTn>
                                        <p:tgtEl>
                                          <p:spTgt spid="5124"/>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0" grpId="1"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phot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581496">
            <a:off x="-699337" y="2914649"/>
            <a:ext cx="6667500" cy="3943350"/>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5323307" y="1309140"/>
            <a:ext cx="6743449" cy="2375506"/>
          </a:xfrm>
          <a:prstGeom prst="roundRect">
            <a:avLst/>
          </a:prstGeom>
          <a:solidFill>
            <a:schemeClr val="bg1">
              <a:lumMod val="95000"/>
              <a:lumOff val="5000"/>
            </a:schemeClr>
          </a:solidFill>
          <a:ln w="38100">
            <a:solidFill>
              <a:srgbClr val="B6850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en-GB" sz="2800" b="1" u="sng" dirty="0">
                <a:solidFill>
                  <a:srgbClr val="FEC400"/>
                </a:solidFill>
                <a:effectLst/>
                <a:latin typeface="Times New Roman" pitchFamily="18" charset="0"/>
                <a:cs typeface="Times New Roman" pitchFamily="18" charset="0"/>
              </a:rPr>
              <a:t>2- Particle Properties</a:t>
            </a:r>
          </a:p>
          <a:p>
            <a:pPr algn="ctr"/>
            <a:r>
              <a:rPr lang="en-GB" sz="2800" dirty="0">
                <a:solidFill>
                  <a:srgbClr val="FEC400"/>
                </a:solidFill>
                <a:effectLst>
                  <a:glow rad="228600">
                    <a:schemeClr val="accent4">
                      <a:satMod val="175000"/>
                      <a:alpha val="40000"/>
                    </a:schemeClr>
                  </a:glow>
                </a:effectLst>
                <a:latin typeface="Times New Roman" pitchFamily="18" charset="0"/>
                <a:cs typeface="Times New Roman" pitchFamily="18" charset="0"/>
              </a:rPr>
              <a:t>Electromagnetic radiation of light can be viewed as a stream of discrete wave packets of distinct particles called </a:t>
            </a:r>
            <a:r>
              <a:rPr lang="en-GB" sz="2800" b="1" u="sng" dirty="0">
                <a:solidFill>
                  <a:srgbClr val="FEC400"/>
                </a:solidFill>
                <a:effectLst>
                  <a:glow rad="228600">
                    <a:schemeClr val="accent4">
                      <a:satMod val="175000"/>
                      <a:alpha val="40000"/>
                    </a:schemeClr>
                  </a:glow>
                </a:effectLst>
                <a:latin typeface="Times New Roman" pitchFamily="18" charset="0"/>
                <a:cs typeface="Times New Roman" pitchFamily="18" charset="0"/>
              </a:rPr>
              <a:t>photons</a:t>
            </a:r>
            <a:r>
              <a:rPr lang="en-GB" sz="2800" b="1" dirty="0" smtClean="0">
                <a:solidFill>
                  <a:srgbClr val="FEC400"/>
                </a:solidFill>
                <a:effectLst>
                  <a:glow rad="228600">
                    <a:schemeClr val="accent4">
                      <a:satMod val="175000"/>
                      <a:alpha val="40000"/>
                    </a:schemeClr>
                  </a:glow>
                </a:effectLst>
                <a:latin typeface="Times New Roman" pitchFamily="18" charset="0"/>
                <a:cs typeface="Times New Roman" pitchFamily="18" charset="0"/>
              </a:rPr>
              <a:t>.</a:t>
            </a:r>
            <a:endParaRPr lang="en-GB" sz="2800" b="1" dirty="0">
              <a:solidFill>
                <a:srgbClr val="FEC400"/>
              </a:solidFill>
              <a:effectLst>
                <a:glow rad="228600">
                  <a:schemeClr val="accent4">
                    <a:satMod val="175000"/>
                    <a:alpha val="40000"/>
                  </a:schemeClr>
                </a:glow>
              </a:effectLst>
              <a:latin typeface="Times New Roman" pitchFamily="18" charset="0"/>
              <a:cs typeface="Times New Roman" pitchFamily="18" charset="0"/>
            </a:endParaRPr>
          </a:p>
        </p:txBody>
      </p:sp>
      <p:sp>
        <p:nvSpPr>
          <p:cNvPr id="5" name="Rounded Rectangle 4"/>
          <p:cNvSpPr/>
          <p:nvPr/>
        </p:nvSpPr>
        <p:spPr>
          <a:xfrm>
            <a:off x="5323306" y="1309140"/>
            <a:ext cx="6743449" cy="2375506"/>
          </a:xfrm>
          <a:prstGeom prst="roundRect">
            <a:avLst/>
          </a:prstGeom>
          <a:solidFill>
            <a:schemeClr val="bg1">
              <a:lumMod val="95000"/>
              <a:lumOff val="5000"/>
            </a:schemeClr>
          </a:solidFill>
          <a:ln w="38100">
            <a:solidFill>
              <a:srgbClr val="B6850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en-GB" sz="2800" b="1" u="sng" dirty="0">
                <a:solidFill>
                  <a:srgbClr val="FEC400"/>
                </a:solidFill>
                <a:effectLst/>
                <a:latin typeface="Times New Roman" pitchFamily="18" charset="0"/>
                <a:cs typeface="Times New Roman" pitchFamily="18" charset="0"/>
              </a:rPr>
              <a:t>2- Particle </a:t>
            </a:r>
            <a:r>
              <a:rPr lang="en-GB" sz="2800" b="1" u="sng" dirty="0" smtClean="0">
                <a:solidFill>
                  <a:srgbClr val="FEC400"/>
                </a:solidFill>
                <a:effectLst/>
                <a:latin typeface="Times New Roman" pitchFamily="18" charset="0"/>
                <a:cs typeface="Times New Roman" pitchFamily="18" charset="0"/>
              </a:rPr>
              <a:t>Properties</a:t>
            </a:r>
          </a:p>
          <a:p>
            <a:pPr algn="ctr"/>
            <a:r>
              <a:rPr lang="en-GB" sz="2800" b="1" dirty="0">
                <a:solidFill>
                  <a:srgbClr val="FEC400"/>
                </a:solidFill>
                <a:effectLst>
                  <a:glow rad="228600">
                    <a:schemeClr val="accent4">
                      <a:satMod val="175000"/>
                      <a:alpha val="40000"/>
                    </a:schemeClr>
                  </a:glow>
                </a:effectLst>
                <a:latin typeface="Times New Roman" pitchFamily="18" charset="0"/>
                <a:cs typeface="Times New Roman" pitchFamily="18" charset="0"/>
              </a:rPr>
              <a:t>The  energy</a:t>
            </a:r>
            <a:r>
              <a:rPr lang="en-GB" sz="2800" b="1" i="1" dirty="0">
                <a:solidFill>
                  <a:srgbClr val="FEC400"/>
                </a:solidFill>
                <a:effectLst>
                  <a:glow rad="228600">
                    <a:schemeClr val="accent4">
                      <a:satMod val="175000"/>
                      <a:alpha val="40000"/>
                    </a:schemeClr>
                  </a:glow>
                </a:effectLst>
              </a:rPr>
              <a:t> E</a:t>
            </a:r>
            <a:r>
              <a:rPr lang="en-GB" sz="2800" b="1" dirty="0">
                <a:solidFill>
                  <a:srgbClr val="FEC400"/>
                </a:solidFill>
                <a:effectLst>
                  <a:glow rad="228600">
                    <a:schemeClr val="accent4">
                      <a:satMod val="175000"/>
                      <a:alpha val="40000"/>
                    </a:schemeClr>
                  </a:glow>
                </a:effectLst>
                <a:latin typeface="Times New Roman" pitchFamily="18" charset="0"/>
                <a:cs typeface="Times New Roman" pitchFamily="18" charset="0"/>
              </a:rPr>
              <a:t> of photon depends upon the frequency of the radiation</a:t>
            </a:r>
          </a:p>
          <a:p>
            <a:pPr algn="ctr"/>
            <a:r>
              <a:rPr lang="en-GB" sz="2800" b="1" i="1" dirty="0">
                <a:solidFill>
                  <a:srgbClr val="FEC400"/>
                </a:solidFill>
                <a:effectLst>
                  <a:glow rad="228600">
                    <a:schemeClr val="accent4">
                      <a:satMod val="175000"/>
                      <a:alpha val="40000"/>
                    </a:schemeClr>
                  </a:glow>
                </a:effectLst>
              </a:rPr>
              <a:t>E</a:t>
            </a:r>
            <a:r>
              <a:rPr lang="en-GB" sz="2800" b="1" dirty="0">
                <a:solidFill>
                  <a:srgbClr val="FEC400"/>
                </a:solidFill>
                <a:effectLst>
                  <a:glow rad="228600">
                    <a:schemeClr val="accent4">
                      <a:satMod val="175000"/>
                      <a:alpha val="40000"/>
                    </a:schemeClr>
                  </a:glow>
                </a:effectLst>
              </a:rPr>
              <a:t> = </a:t>
            </a:r>
            <a:r>
              <a:rPr lang="en-GB" sz="2800" b="1" i="1" dirty="0" err="1" smtClean="0">
                <a:solidFill>
                  <a:srgbClr val="FEC400"/>
                </a:solidFill>
                <a:effectLst>
                  <a:glow rad="228600">
                    <a:schemeClr val="accent4">
                      <a:satMod val="175000"/>
                      <a:alpha val="40000"/>
                    </a:schemeClr>
                  </a:glow>
                </a:effectLst>
              </a:rPr>
              <a:t>h</a:t>
            </a:r>
            <a:r>
              <a:rPr lang="en-GB" sz="2800" b="1" i="1" dirty="0" err="1" smtClean="0">
                <a:solidFill>
                  <a:srgbClr val="FEC400"/>
                </a:solidFill>
                <a:effectLst>
                  <a:glow rad="228600">
                    <a:schemeClr val="accent4">
                      <a:satMod val="175000"/>
                      <a:alpha val="40000"/>
                    </a:schemeClr>
                  </a:glow>
                </a:effectLst>
                <a:latin typeface="Symbol" pitchFamily="18" charset="2"/>
              </a:rPr>
              <a:t>n</a:t>
            </a:r>
            <a:endParaRPr lang="en-GB" sz="2800" b="1" i="1" dirty="0">
              <a:solidFill>
                <a:srgbClr val="FEC400"/>
              </a:solidFill>
              <a:effectLst>
                <a:glow rad="228600">
                  <a:schemeClr val="accent4">
                    <a:satMod val="175000"/>
                    <a:alpha val="40000"/>
                  </a:schemeClr>
                </a:glow>
              </a:effectLst>
              <a:latin typeface="Symbol" pitchFamily="18" charset="2"/>
            </a:endParaRPr>
          </a:p>
        </p:txBody>
      </p:sp>
      <p:sp>
        <p:nvSpPr>
          <p:cNvPr id="6" name="Rounded Rectangle 5"/>
          <p:cNvSpPr/>
          <p:nvPr/>
        </p:nvSpPr>
        <p:spPr>
          <a:xfrm>
            <a:off x="5323305" y="1309140"/>
            <a:ext cx="6743449" cy="2375506"/>
          </a:xfrm>
          <a:prstGeom prst="roundRect">
            <a:avLst/>
          </a:prstGeom>
          <a:solidFill>
            <a:schemeClr val="bg1">
              <a:lumMod val="95000"/>
              <a:lumOff val="5000"/>
            </a:schemeClr>
          </a:solidFill>
          <a:ln w="38100">
            <a:solidFill>
              <a:srgbClr val="B6850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en-GB" sz="2800" b="1" u="sng" dirty="0">
                <a:solidFill>
                  <a:srgbClr val="FEC400"/>
                </a:solidFill>
                <a:effectLst/>
                <a:latin typeface="Times New Roman" pitchFamily="18" charset="0"/>
                <a:cs typeface="Times New Roman" pitchFamily="18" charset="0"/>
              </a:rPr>
              <a:t>2- Particle </a:t>
            </a:r>
            <a:r>
              <a:rPr lang="en-GB" sz="2800" b="1" u="sng" dirty="0" smtClean="0">
                <a:solidFill>
                  <a:srgbClr val="FEC400"/>
                </a:solidFill>
                <a:effectLst/>
                <a:latin typeface="Times New Roman" pitchFamily="18" charset="0"/>
                <a:cs typeface="Times New Roman" pitchFamily="18" charset="0"/>
              </a:rPr>
              <a:t>Properties</a:t>
            </a:r>
          </a:p>
          <a:p>
            <a:pPr algn="ctr"/>
            <a:endParaRPr lang="en-GB" sz="2800" b="1" i="1" dirty="0" smtClean="0">
              <a:solidFill>
                <a:srgbClr val="FEC400"/>
              </a:solidFill>
              <a:effectLst>
                <a:glow rad="228600">
                  <a:schemeClr val="accent4">
                    <a:satMod val="175000"/>
                    <a:alpha val="40000"/>
                  </a:schemeClr>
                </a:glow>
              </a:effectLst>
              <a:latin typeface="Times New Roman" pitchFamily="18" charset="0"/>
              <a:cs typeface="Times New Roman" pitchFamily="18" charset="0"/>
            </a:endParaRPr>
          </a:p>
          <a:p>
            <a:pPr algn="ctr"/>
            <a:r>
              <a:rPr lang="en-GB" sz="2800" b="1" i="1" dirty="0" smtClean="0">
                <a:solidFill>
                  <a:srgbClr val="FEC400"/>
                </a:solidFill>
                <a:effectLst>
                  <a:glow rad="228600">
                    <a:schemeClr val="accent4">
                      <a:satMod val="175000"/>
                      <a:alpha val="40000"/>
                    </a:schemeClr>
                  </a:glow>
                </a:effectLst>
                <a:latin typeface="Times New Roman" pitchFamily="18" charset="0"/>
                <a:cs typeface="Times New Roman" pitchFamily="18" charset="0"/>
              </a:rPr>
              <a:t>h </a:t>
            </a:r>
            <a:r>
              <a:rPr lang="en-GB" sz="2800" b="1" dirty="0">
                <a:solidFill>
                  <a:srgbClr val="FEC400"/>
                </a:solidFill>
                <a:effectLst>
                  <a:glow rad="228600">
                    <a:schemeClr val="accent4">
                      <a:satMod val="175000"/>
                      <a:alpha val="40000"/>
                    </a:schemeClr>
                  </a:glow>
                </a:effectLst>
                <a:latin typeface="Times New Roman" pitchFamily="18" charset="0"/>
                <a:cs typeface="Times New Roman" pitchFamily="18" charset="0"/>
              </a:rPr>
              <a:t>= Planck’s constant (6.626 x 10</a:t>
            </a:r>
            <a:r>
              <a:rPr lang="en-GB" sz="2800" b="1" baseline="30000" dirty="0">
                <a:solidFill>
                  <a:srgbClr val="FEC400"/>
                </a:solidFill>
                <a:effectLst>
                  <a:glow rad="228600">
                    <a:schemeClr val="accent4">
                      <a:satMod val="175000"/>
                      <a:alpha val="40000"/>
                    </a:schemeClr>
                  </a:glow>
                </a:effectLst>
                <a:latin typeface="Times New Roman" pitchFamily="18" charset="0"/>
                <a:cs typeface="Times New Roman" pitchFamily="18" charset="0"/>
              </a:rPr>
              <a:t>-34</a:t>
            </a:r>
            <a:r>
              <a:rPr lang="en-GB" sz="2800" b="1" dirty="0">
                <a:solidFill>
                  <a:srgbClr val="FEC400"/>
                </a:solidFill>
                <a:effectLst>
                  <a:glow rad="228600">
                    <a:schemeClr val="accent4">
                      <a:satMod val="175000"/>
                      <a:alpha val="40000"/>
                    </a:schemeClr>
                  </a:glow>
                </a:effectLst>
                <a:latin typeface="Times New Roman" pitchFamily="18" charset="0"/>
                <a:cs typeface="Times New Roman" pitchFamily="18" charset="0"/>
              </a:rPr>
              <a:t> J s)</a:t>
            </a:r>
          </a:p>
          <a:p>
            <a:pPr algn="ctr"/>
            <a:r>
              <a:rPr lang="en-GB" sz="2800" b="1" i="1" dirty="0">
                <a:solidFill>
                  <a:srgbClr val="FEC400"/>
                </a:solidFill>
                <a:effectLst>
                  <a:glow rad="228600">
                    <a:schemeClr val="accent4">
                      <a:satMod val="175000"/>
                      <a:alpha val="40000"/>
                    </a:schemeClr>
                  </a:glow>
                </a:effectLst>
                <a:latin typeface="Times New Roman" pitchFamily="18" charset="0"/>
                <a:cs typeface="Times New Roman" pitchFamily="18" charset="0"/>
              </a:rPr>
              <a:t> </a:t>
            </a:r>
            <a:r>
              <a:rPr lang="en-GB" sz="2800" b="1" i="1" dirty="0">
                <a:solidFill>
                  <a:srgbClr val="FEC400"/>
                </a:solidFill>
                <a:effectLst>
                  <a:glow rad="228600">
                    <a:schemeClr val="accent4">
                      <a:satMod val="175000"/>
                      <a:alpha val="40000"/>
                    </a:schemeClr>
                  </a:glow>
                </a:effectLst>
                <a:latin typeface="Symbol" pitchFamily="18" charset="2"/>
              </a:rPr>
              <a:t>n</a:t>
            </a:r>
            <a:r>
              <a:rPr lang="en-US" sz="2800" b="1" i="1" dirty="0">
                <a:solidFill>
                  <a:srgbClr val="FEC400"/>
                </a:solidFill>
                <a:effectLst>
                  <a:glow rad="228600">
                    <a:schemeClr val="accent4">
                      <a:satMod val="175000"/>
                      <a:alpha val="40000"/>
                    </a:schemeClr>
                  </a:glow>
                </a:effectLst>
                <a:latin typeface="Times New Roman" pitchFamily="18" charset="0"/>
                <a:cs typeface="Times New Roman" pitchFamily="18" charset="0"/>
              </a:rPr>
              <a:t> = </a:t>
            </a:r>
            <a:r>
              <a:rPr lang="en-US" sz="2800" b="1" dirty="0">
                <a:solidFill>
                  <a:srgbClr val="FEC400"/>
                </a:solidFill>
                <a:effectLst>
                  <a:glow rad="228600">
                    <a:schemeClr val="accent4">
                      <a:satMod val="175000"/>
                      <a:alpha val="40000"/>
                    </a:schemeClr>
                  </a:glow>
                </a:effectLst>
                <a:latin typeface="Times New Roman" pitchFamily="18" charset="0"/>
                <a:cs typeface="Times New Roman" pitchFamily="18" charset="0"/>
              </a:rPr>
              <a:t>frequency of the radiation (most common units = cm</a:t>
            </a:r>
            <a:r>
              <a:rPr lang="en-US" sz="2800" b="1" baseline="30000" dirty="0">
                <a:solidFill>
                  <a:srgbClr val="FEC400"/>
                </a:solidFill>
                <a:effectLst>
                  <a:glow rad="228600">
                    <a:schemeClr val="accent4">
                      <a:satMod val="175000"/>
                      <a:alpha val="40000"/>
                    </a:schemeClr>
                  </a:glow>
                </a:effectLst>
                <a:latin typeface="Times New Roman" pitchFamily="18" charset="0"/>
                <a:cs typeface="Times New Roman" pitchFamily="18" charset="0"/>
              </a:rPr>
              <a:t>-1</a:t>
            </a:r>
            <a:endParaRPr lang="en-US" sz="2800" b="1" baseline="30000" dirty="0">
              <a:solidFill>
                <a:srgbClr val="FEC400"/>
              </a:solidFill>
              <a:effectLst>
                <a:glow rad="228600">
                  <a:schemeClr val="accent4">
                    <a:satMod val="175000"/>
                    <a:alpha val="40000"/>
                  </a:schemeClr>
                </a:glow>
              </a:effectLst>
              <a:latin typeface="Times New Roman" pitchFamily="18" charset="0"/>
              <a:cs typeface="Times New Roman" pitchFamily="18" charset="0"/>
            </a:endParaRPr>
          </a:p>
        </p:txBody>
      </p:sp>
      <p:sp>
        <p:nvSpPr>
          <p:cNvPr id="7" name="Rounded Rectangle 6"/>
          <p:cNvSpPr/>
          <p:nvPr/>
        </p:nvSpPr>
        <p:spPr>
          <a:xfrm>
            <a:off x="5323304" y="1309140"/>
            <a:ext cx="6743449" cy="2375506"/>
          </a:xfrm>
          <a:prstGeom prst="roundRect">
            <a:avLst/>
          </a:prstGeom>
          <a:solidFill>
            <a:schemeClr val="bg1">
              <a:lumMod val="95000"/>
              <a:lumOff val="5000"/>
            </a:schemeClr>
          </a:solidFill>
          <a:ln w="38100">
            <a:solidFill>
              <a:srgbClr val="B6850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en-GB" sz="2800" b="1" u="sng" dirty="0">
                <a:solidFill>
                  <a:srgbClr val="FEC400"/>
                </a:solidFill>
                <a:effectLst/>
                <a:latin typeface="Times New Roman" pitchFamily="18" charset="0"/>
                <a:cs typeface="Times New Roman" pitchFamily="18" charset="0"/>
              </a:rPr>
              <a:t>2- Particle Properties</a:t>
            </a:r>
          </a:p>
          <a:p>
            <a:endParaRPr lang="en-GB" sz="2800" b="1" dirty="0"/>
          </a:p>
          <a:p>
            <a:pPr algn="ctr"/>
            <a:r>
              <a:rPr lang="en-GB" sz="2800" b="1" dirty="0">
                <a:solidFill>
                  <a:srgbClr val="FEC400"/>
                </a:solidFill>
                <a:effectLst>
                  <a:glow rad="228600">
                    <a:schemeClr val="accent4">
                      <a:satMod val="175000"/>
                      <a:alpha val="40000"/>
                    </a:schemeClr>
                  </a:glow>
                </a:effectLst>
              </a:rPr>
              <a:t>Energy is </a:t>
            </a:r>
            <a:r>
              <a:rPr lang="en-GB" sz="2800" b="1" i="1" u="sng" dirty="0">
                <a:solidFill>
                  <a:srgbClr val="FEC400"/>
                </a:solidFill>
                <a:effectLst>
                  <a:glow rad="228600">
                    <a:schemeClr val="accent4">
                      <a:satMod val="175000"/>
                      <a:alpha val="40000"/>
                    </a:schemeClr>
                  </a:glow>
                </a:effectLst>
              </a:rPr>
              <a:t>inversely proportional</a:t>
            </a:r>
            <a:r>
              <a:rPr lang="en-GB" sz="2800" b="1" dirty="0">
                <a:solidFill>
                  <a:srgbClr val="FEC400"/>
                </a:solidFill>
                <a:effectLst>
                  <a:glow rad="228600">
                    <a:schemeClr val="accent4">
                      <a:satMod val="175000"/>
                      <a:alpha val="40000"/>
                    </a:schemeClr>
                  </a:glow>
                </a:effectLst>
              </a:rPr>
              <a:t>  to wavelength</a:t>
            </a:r>
            <a:endParaRPr lang="ar-EG" sz="2800" dirty="0">
              <a:solidFill>
                <a:srgbClr val="FEC400"/>
              </a:solidFill>
              <a:effectLst>
                <a:glow rad="228600">
                  <a:schemeClr val="accent4">
                    <a:satMod val="175000"/>
                    <a:alpha val="4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6"/>
                                        </p:tgtEl>
                                      </p:cBhvr>
                                    </p:animEffect>
                                    <p:set>
                                      <p:cBhvr>
                                        <p:cTn id="28" dur="1" fill="hold">
                                          <p:stCondLst>
                                            <p:cond delay="499"/>
                                          </p:stCondLst>
                                        </p:cTn>
                                        <p:tgtEl>
                                          <p:spTgt spid="6"/>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589"/>
            <a:ext cx="10426890" cy="6831411"/>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5110" y="26589"/>
            <a:ext cx="10426890" cy="6831411"/>
          </a:xfrm>
          <a:prstGeom prst="rect">
            <a:avLst/>
          </a:prstGeom>
        </p:spPr>
      </p:pic>
      <p:sp>
        <p:nvSpPr>
          <p:cNvPr id="7171" name="Text Box 4"/>
          <p:cNvSpPr txBox="1">
            <a:spLocks noChangeArrowheads="1"/>
          </p:cNvSpPr>
          <p:nvPr/>
        </p:nvSpPr>
        <p:spPr bwMode="auto">
          <a:xfrm>
            <a:off x="3056631" y="2923182"/>
            <a:ext cx="6078739" cy="646331"/>
          </a:xfrm>
          <a:prstGeom prst="rect">
            <a:avLst/>
          </a:prstGeom>
          <a:noFill/>
          <a:ln w="9525">
            <a:noFill/>
            <a:miter lim="800000"/>
            <a:headEnd/>
            <a:tailEnd/>
          </a:ln>
        </p:spPr>
        <p:txBody>
          <a:bodyPr wrap="square">
            <a:spAutoFit/>
          </a:bodyPr>
          <a:lstStyle/>
          <a:p>
            <a:pPr algn="ctr">
              <a:spcBef>
                <a:spcPct val="50000"/>
              </a:spcBef>
            </a:pPr>
            <a:r>
              <a:rPr lang="en-US" sz="3600" b="1" u="sng" dirty="0">
                <a:solidFill>
                  <a:schemeClr val="bg1"/>
                </a:solidFill>
              </a:rPr>
              <a:t>The electromagnetic spectrum</a:t>
            </a:r>
          </a:p>
        </p:txBody>
      </p:sp>
      <p:sp>
        <p:nvSpPr>
          <p:cNvPr id="2" name="Rectangle 1"/>
          <p:cNvSpPr/>
          <p:nvPr/>
        </p:nvSpPr>
        <p:spPr>
          <a:xfrm>
            <a:off x="2004763" y="4124356"/>
            <a:ext cx="7533020" cy="461665"/>
          </a:xfrm>
          <a:prstGeom prst="rect">
            <a:avLst/>
          </a:prstGeom>
          <a:solidFill>
            <a:schemeClr val="tx1"/>
          </a:solidFill>
          <a:ln w="28575">
            <a:solidFill>
              <a:srgbClr val="0D4551"/>
            </a:solidFill>
          </a:ln>
        </p:spPr>
        <p:txBody>
          <a:bodyPr wrap="square">
            <a:spAutoFit/>
          </a:bodyPr>
          <a:lstStyle/>
          <a:p>
            <a:r>
              <a:rPr lang="en-US" sz="2400" b="1" spc="50" dirty="0">
                <a:ln w="0"/>
                <a:solidFill>
                  <a:schemeClr val="bg2"/>
                </a:solidFill>
                <a:effectLst>
                  <a:innerShdw blurRad="63500" dist="50800" dir="13500000">
                    <a:srgbClr val="000000">
                      <a:alpha val="50000"/>
                    </a:srgbClr>
                  </a:innerShdw>
                </a:effectLst>
              </a:rPr>
              <a:t>The ultraviolet region extends from about </a:t>
            </a:r>
            <a:r>
              <a:rPr lang="en-US" sz="2400" b="1" u="sng" spc="50" dirty="0">
                <a:ln w="0"/>
                <a:solidFill>
                  <a:schemeClr val="bg2"/>
                </a:solidFill>
                <a:effectLst>
                  <a:innerShdw blurRad="63500" dist="50800" dir="13500000">
                    <a:srgbClr val="000000">
                      <a:alpha val="50000"/>
                    </a:srgbClr>
                  </a:innerShdw>
                </a:effectLst>
              </a:rPr>
              <a:t>10 to 380 nm</a:t>
            </a:r>
            <a:endParaRPr lang="en-US" sz="2400" b="1" u="sng" spc="50" dirty="0">
              <a:ln w="0"/>
              <a:solidFill>
                <a:schemeClr val="bg2"/>
              </a:solidFill>
              <a:effectLst>
                <a:innerShdw blurRad="63500" dist="50800" dir="13500000">
                  <a:srgbClr val="000000">
                    <a:alpha val="50000"/>
                  </a:srgbClr>
                </a:innerShdw>
              </a:effectLst>
            </a:endParaRPr>
          </a:p>
        </p:txBody>
      </p:sp>
      <p:sp>
        <p:nvSpPr>
          <p:cNvPr id="3" name="Rectangle 2"/>
          <p:cNvSpPr/>
          <p:nvPr/>
        </p:nvSpPr>
        <p:spPr>
          <a:xfrm>
            <a:off x="1845502" y="3939690"/>
            <a:ext cx="7851543" cy="830997"/>
          </a:xfrm>
          <a:prstGeom prst="rect">
            <a:avLst/>
          </a:prstGeom>
          <a:solidFill>
            <a:schemeClr val="tx1"/>
          </a:solidFill>
          <a:ln w="28575">
            <a:solidFill>
              <a:srgbClr val="0D4551"/>
            </a:solidFill>
          </a:ln>
        </p:spPr>
        <p:txBody>
          <a:bodyPr wrap="square">
            <a:spAutoFit/>
          </a:bodyPr>
          <a:lstStyle/>
          <a:p>
            <a:pPr algn="ctr"/>
            <a:r>
              <a:rPr lang="en-US" sz="2400" b="1" spc="50" dirty="0">
                <a:ln w="0"/>
                <a:solidFill>
                  <a:schemeClr val="bg2"/>
                </a:solidFill>
                <a:effectLst>
                  <a:innerShdw blurRad="63500" dist="50800" dir="13500000">
                    <a:srgbClr val="000000">
                      <a:alpha val="50000"/>
                    </a:srgbClr>
                  </a:innerShdw>
                </a:effectLst>
              </a:rPr>
              <a:t>The most analytically useful region is from </a:t>
            </a:r>
            <a:r>
              <a:rPr lang="en-US" sz="2400" b="1" u="sng" spc="50" dirty="0">
                <a:ln w="0"/>
                <a:solidFill>
                  <a:schemeClr val="bg2"/>
                </a:solidFill>
                <a:effectLst>
                  <a:innerShdw blurRad="63500" dist="50800" dir="13500000">
                    <a:srgbClr val="000000">
                      <a:alpha val="50000"/>
                    </a:srgbClr>
                  </a:innerShdw>
                </a:effectLst>
              </a:rPr>
              <a:t>200 to 380 nm</a:t>
            </a:r>
            <a:r>
              <a:rPr lang="en-US" sz="2400" b="1" spc="50" dirty="0">
                <a:ln w="0"/>
                <a:solidFill>
                  <a:schemeClr val="bg2"/>
                </a:solidFill>
                <a:effectLst>
                  <a:innerShdw blurRad="63500" dist="50800" dir="13500000">
                    <a:srgbClr val="000000">
                      <a:alpha val="50000"/>
                    </a:srgbClr>
                  </a:innerShdw>
                </a:effectLst>
              </a:rPr>
              <a:t>, called the near- ultraviolet region or quartz UV </a:t>
            </a:r>
            <a:r>
              <a:rPr lang="en-US" sz="2400" b="1" spc="50" dirty="0" smtClean="0">
                <a:ln w="0"/>
                <a:solidFill>
                  <a:schemeClr val="bg2"/>
                </a:solidFill>
                <a:effectLst>
                  <a:innerShdw blurRad="63500" dist="50800" dir="13500000">
                    <a:srgbClr val="000000">
                      <a:alpha val="50000"/>
                    </a:srgbClr>
                  </a:innerShdw>
                </a:effectLst>
              </a:rPr>
              <a:t>region</a:t>
            </a:r>
            <a:endParaRPr lang="en-US" sz="2400" b="1" spc="50" dirty="0">
              <a:ln w="0"/>
              <a:solidFill>
                <a:schemeClr val="bg2"/>
              </a:solidFill>
              <a:effectLst>
                <a:innerShdw blurRad="63500" dist="50800" dir="13500000">
                  <a:srgbClr val="000000">
                    <a:alpha val="50000"/>
                  </a:srgbClr>
                </a:innerShdw>
              </a:effectLst>
            </a:endParaRPr>
          </a:p>
        </p:txBody>
      </p:sp>
      <p:sp>
        <p:nvSpPr>
          <p:cNvPr id="8" name="Rectangle 7"/>
          <p:cNvSpPr/>
          <p:nvPr/>
        </p:nvSpPr>
        <p:spPr>
          <a:xfrm>
            <a:off x="1845502" y="4124356"/>
            <a:ext cx="7851543" cy="461665"/>
          </a:xfrm>
          <a:prstGeom prst="rect">
            <a:avLst/>
          </a:prstGeom>
          <a:solidFill>
            <a:schemeClr val="tx1"/>
          </a:solidFill>
          <a:ln w="28575">
            <a:solidFill>
              <a:srgbClr val="0D4551"/>
            </a:solidFill>
          </a:ln>
        </p:spPr>
        <p:txBody>
          <a:bodyPr wrap="square">
            <a:spAutoFit/>
          </a:bodyPr>
          <a:lstStyle/>
          <a:p>
            <a:r>
              <a:rPr lang="en-US" sz="2400" b="1" spc="50" dirty="0">
                <a:ln w="0"/>
                <a:solidFill>
                  <a:schemeClr val="bg2"/>
                </a:solidFill>
                <a:effectLst>
                  <a:innerShdw blurRad="63500" dist="50800" dir="13500000">
                    <a:srgbClr val="000000">
                      <a:alpha val="50000"/>
                    </a:srgbClr>
                  </a:innerShdw>
                </a:effectLst>
              </a:rPr>
              <a:t>The visible (VIS) region extends from about </a:t>
            </a:r>
            <a:r>
              <a:rPr lang="en-US" sz="2400" b="1" u="sng" spc="50" dirty="0">
                <a:ln w="0"/>
                <a:solidFill>
                  <a:schemeClr val="bg2"/>
                </a:solidFill>
                <a:effectLst>
                  <a:innerShdw blurRad="63500" dist="50800" dir="13500000">
                    <a:srgbClr val="000000">
                      <a:alpha val="50000"/>
                    </a:srgbClr>
                  </a:innerShdw>
                </a:effectLst>
              </a:rPr>
              <a:t>380 to </a:t>
            </a:r>
            <a:r>
              <a:rPr lang="en-US" sz="2400" b="1" u="sng" spc="50" dirty="0" smtClean="0">
                <a:ln w="0"/>
                <a:solidFill>
                  <a:schemeClr val="bg2"/>
                </a:solidFill>
                <a:effectLst>
                  <a:innerShdw blurRad="63500" dist="50800" dir="13500000">
                    <a:srgbClr val="000000">
                      <a:alpha val="50000"/>
                    </a:srgbClr>
                  </a:innerShdw>
                </a:effectLst>
              </a:rPr>
              <a:t>780nm</a:t>
            </a:r>
            <a:endParaRPr lang="en-US" sz="2400" b="1" spc="50" dirty="0">
              <a:ln w="0"/>
              <a:solidFill>
                <a:schemeClr val="bg2"/>
              </a:solidFill>
              <a:effectLst>
                <a:innerShdw blurRad="63500" dist="50800" dir="13500000">
                  <a:srgbClr val="000000">
                    <a:alpha val="50000"/>
                  </a:srgbClr>
                </a:innerShdw>
              </a:effectLst>
            </a:endParaRPr>
          </a:p>
        </p:txBody>
      </p:sp>
      <p:sp>
        <p:nvSpPr>
          <p:cNvPr id="9" name="Rectangle 8"/>
          <p:cNvSpPr/>
          <p:nvPr/>
        </p:nvSpPr>
        <p:spPr>
          <a:xfrm>
            <a:off x="1545651" y="4124356"/>
            <a:ext cx="8451244" cy="461665"/>
          </a:xfrm>
          <a:prstGeom prst="rect">
            <a:avLst/>
          </a:prstGeom>
          <a:solidFill>
            <a:schemeClr val="tx1"/>
          </a:solidFill>
          <a:ln w="28575">
            <a:solidFill>
              <a:srgbClr val="0D4551"/>
            </a:solidFill>
          </a:ln>
        </p:spPr>
        <p:txBody>
          <a:bodyPr wrap="square">
            <a:spAutoFit/>
          </a:bodyPr>
          <a:lstStyle/>
          <a:p>
            <a:pPr algn="ctr"/>
            <a:r>
              <a:rPr lang="en-US" sz="2400" b="1" spc="50" dirty="0">
                <a:ln w="0"/>
                <a:solidFill>
                  <a:schemeClr val="bg2"/>
                </a:solidFill>
                <a:effectLst>
                  <a:innerShdw blurRad="63500" dist="50800" dir="13500000">
                    <a:srgbClr val="000000">
                      <a:alpha val="50000"/>
                    </a:srgbClr>
                  </a:innerShdw>
                </a:effectLst>
              </a:rPr>
              <a:t>The infrared (IR) region extends from about 0.78</a:t>
            </a:r>
            <a:r>
              <a:rPr lang="el-GR" sz="2400" b="1" spc="50" dirty="0">
                <a:ln w="0"/>
                <a:solidFill>
                  <a:schemeClr val="bg2"/>
                </a:solidFill>
                <a:effectLst>
                  <a:innerShdw blurRad="63500" dist="50800" dir="13500000">
                    <a:srgbClr val="000000">
                      <a:alpha val="50000"/>
                    </a:srgbClr>
                  </a:innerShdw>
                </a:effectLst>
              </a:rPr>
              <a:t>μ</a:t>
            </a:r>
            <a:r>
              <a:rPr lang="en-US" sz="2400" b="1" spc="50" dirty="0">
                <a:ln w="0"/>
                <a:solidFill>
                  <a:schemeClr val="bg2"/>
                </a:solidFill>
                <a:effectLst>
                  <a:innerShdw blurRad="63500" dist="50800" dir="13500000">
                    <a:srgbClr val="000000">
                      <a:alpha val="50000"/>
                    </a:srgbClr>
                  </a:innerShdw>
                </a:effectLst>
              </a:rPr>
              <a:t>m to 300 </a:t>
            </a:r>
            <a:r>
              <a:rPr lang="el-GR" sz="2400" b="1" spc="50" dirty="0">
                <a:ln w="0"/>
                <a:solidFill>
                  <a:schemeClr val="bg2"/>
                </a:solidFill>
                <a:effectLst>
                  <a:innerShdw blurRad="63500" dist="50800" dir="13500000">
                    <a:srgbClr val="000000">
                      <a:alpha val="50000"/>
                    </a:srgbClr>
                  </a:innerShdw>
                </a:effectLst>
              </a:rPr>
              <a:t>μ</a:t>
            </a:r>
            <a:r>
              <a:rPr lang="en-US" sz="2400" b="1" spc="50" dirty="0" smtClean="0">
                <a:ln w="0"/>
                <a:solidFill>
                  <a:schemeClr val="bg2"/>
                </a:solidFill>
                <a:effectLst>
                  <a:innerShdw blurRad="63500" dist="50800" dir="13500000">
                    <a:srgbClr val="000000">
                      <a:alpha val="50000"/>
                    </a:srgbClr>
                  </a:innerShdw>
                </a:effectLst>
              </a:rPr>
              <a:t>m</a:t>
            </a:r>
            <a:endParaRPr lang="en-US" sz="2400" b="1" spc="50" dirty="0">
              <a:ln w="0"/>
              <a:solidFill>
                <a:schemeClr val="bg2"/>
              </a:solidFill>
              <a:effectLst>
                <a:innerShdw blurRad="63500" dist="50800" dir="13500000">
                  <a:srgbClr val="000000">
                    <a:alpha val="50000"/>
                  </a:srgbClr>
                </a:innerShdw>
              </a:effectLst>
            </a:endParaRPr>
          </a:p>
        </p:txBody>
      </p:sp>
      <p:sp>
        <p:nvSpPr>
          <p:cNvPr id="10" name="Rectangle 9"/>
          <p:cNvSpPr/>
          <p:nvPr/>
        </p:nvSpPr>
        <p:spPr>
          <a:xfrm>
            <a:off x="1195485" y="4124356"/>
            <a:ext cx="9151577" cy="461665"/>
          </a:xfrm>
          <a:prstGeom prst="rect">
            <a:avLst/>
          </a:prstGeom>
          <a:solidFill>
            <a:schemeClr val="tx1"/>
          </a:solidFill>
          <a:ln w="28575">
            <a:solidFill>
              <a:srgbClr val="0D4551"/>
            </a:solidFill>
          </a:ln>
        </p:spPr>
        <p:txBody>
          <a:bodyPr wrap="square">
            <a:spAutoFit/>
          </a:bodyPr>
          <a:lstStyle/>
          <a:p>
            <a:pPr algn="ctr"/>
            <a:r>
              <a:rPr lang="en-US" sz="2400" b="1" spc="50" dirty="0">
                <a:ln w="0"/>
                <a:solidFill>
                  <a:schemeClr val="bg2"/>
                </a:solidFill>
                <a:effectLst>
                  <a:innerShdw blurRad="63500" dist="50800" dir="13500000">
                    <a:srgbClr val="000000">
                      <a:alpha val="50000"/>
                    </a:srgbClr>
                  </a:innerShdw>
                </a:effectLst>
              </a:rPr>
              <a:t>The near-infrared (IR) region extends from about 0.80</a:t>
            </a:r>
            <a:r>
              <a:rPr lang="el-GR" sz="2400" b="1" spc="50" dirty="0">
                <a:ln w="0"/>
                <a:solidFill>
                  <a:schemeClr val="bg2"/>
                </a:solidFill>
                <a:effectLst>
                  <a:innerShdw blurRad="63500" dist="50800" dir="13500000">
                    <a:srgbClr val="000000">
                      <a:alpha val="50000"/>
                    </a:srgbClr>
                  </a:innerShdw>
                </a:effectLst>
              </a:rPr>
              <a:t>μ</a:t>
            </a:r>
            <a:r>
              <a:rPr lang="en-US" sz="2400" b="1" spc="50" dirty="0">
                <a:ln w="0"/>
                <a:solidFill>
                  <a:schemeClr val="bg2"/>
                </a:solidFill>
                <a:effectLst>
                  <a:innerShdw blurRad="63500" dist="50800" dir="13500000">
                    <a:srgbClr val="000000">
                      <a:alpha val="50000"/>
                    </a:srgbClr>
                  </a:innerShdw>
                </a:effectLst>
              </a:rPr>
              <a:t>m to 2.5 </a:t>
            </a:r>
            <a:r>
              <a:rPr lang="el-GR" sz="2400" b="1" spc="50" dirty="0">
                <a:ln w="0"/>
                <a:solidFill>
                  <a:schemeClr val="bg2"/>
                </a:solidFill>
                <a:effectLst>
                  <a:innerShdw blurRad="63500" dist="50800" dir="13500000">
                    <a:srgbClr val="000000">
                      <a:alpha val="50000"/>
                    </a:srgbClr>
                  </a:innerShdw>
                </a:effectLst>
              </a:rPr>
              <a:t>μ</a:t>
            </a:r>
            <a:r>
              <a:rPr lang="en-US" sz="2400" b="1" spc="50" dirty="0" smtClean="0">
                <a:ln w="0"/>
                <a:solidFill>
                  <a:schemeClr val="bg2"/>
                </a:solidFill>
                <a:effectLst>
                  <a:innerShdw blurRad="63500" dist="50800" dir="13500000">
                    <a:srgbClr val="000000">
                      <a:alpha val="50000"/>
                    </a:srgbClr>
                  </a:innerShdw>
                </a:effectLst>
              </a:rPr>
              <a:t>m</a:t>
            </a:r>
            <a:endParaRPr lang="en-US" sz="2400" b="1" spc="50" dirty="0">
              <a:ln w="0"/>
              <a:solidFill>
                <a:schemeClr val="bg2"/>
              </a:solidFill>
              <a:effectLst>
                <a:innerShdw blurRad="63500" dist="50800" dir="13500000">
                  <a:srgbClr val="000000">
                    <a:alpha val="50000"/>
                  </a:srgbClr>
                </a:innerShdw>
              </a:effectLst>
            </a:endParaRPr>
          </a:p>
        </p:txBody>
      </p:sp>
      <p:sp>
        <p:nvSpPr>
          <p:cNvPr id="11" name="Rectangle 10"/>
          <p:cNvSpPr/>
          <p:nvPr/>
        </p:nvSpPr>
        <p:spPr>
          <a:xfrm>
            <a:off x="1409977" y="4124356"/>
            <a:ext cx="8722593" cy="461665"/>
          </a:xfrm>
          <a:prstGeom prst="rect">
            <a:avLst/>
          </a:prstGeom>
          <a:solidFill>
            <a:schemeClr val="tx1"/>
          </a:solidFill>
          <a:ln w="28575">
            <a:solidFill>
              <a:srgbClr val="0D4551"/>
            </a:solidFill>
          </a:ln>
        </p:spPr>
        <p:txBody>
          <a:bodyPr wrap="square">
            <a:spAutoFit/>
          </a:bodyPr>
          <a:lstStyle/>
          <a:p>
            <a:r>
              <a:rPr lang="en-US" sz="2400" b="1" spc="50" dirty="0">
                <a:ln w="0"/>
                <a:solidFill>
                  <a:schemeClr val="bg2"/>
                </a:solidFill>
                <a:effectLst>
                  <a:innerShdw blurRad="63500" dist="50800" dir="13500000">
                    <a:srgbClr val="000000">
                      <a:alpha val="50000"/>
                    </a:srgbClr>
                  </a:innerShdw>
                </a:effectLst>
              </a:rPr>
              <a:t>The far-infrared (IR) region extends from about 2.5</a:t>
            </a:r>
            <a:r>
              <a:rPr lang="el-GR" sz="2400" b="1" spc="50" dirty="0">
                <a:ln w="0"/>
                <a:solidFill>
                  <a:schemeClr val="bg2"/>
                </a:solidFill>
                <a:effectLst>
                  <a:innerShdw blurRad="63500" dist="50800" dir="13500000">
                    <a:srgbClr val="000000">
                      <a:alpha val="50000"/>
                    </a:srgbClr>
                  </a:innerShdw>
                </a:effectLst>
              </a:rPr>
              <a:t>μ</a:t>
            </a:r>
            <a:r>
              <a:rPr lang="en-US" sz="2400" b="1" spc="50" dirty="0">
                <a:ln w="0"/>
                <a:solidFill>
                  <a:schemeClr val="bg2"/>
                </a:solidFill>
                <a:effectLst>
                  <a:innerShdw blurRad="63500" dist="50800" dir="13500000">
                    <a:srgbClr val="000000">
                      <a:alpha val="50000"/>
                    </a:srgbClr>
                  </a:innerShdw>
                </a:effectLst>
              </a:rPr>
              <a:t>m to 16 </a:t>
            </a:r>
            <a:r>
              <a:rPr lang="el-GR" sz="2400" b="1" spc="50" dirty="0">
                <a:ln w="0"/>
                <a:solidFill>
                  <a:schemeClr val="bg2"/>
                </a:solidFill>
                <a:effectLst>
                  <a:innerShdw blurRad="63500" dist="50800" dir="13500000">
                    <a:srgbClr val="000000">
                      <a:alpha val="50000"/>
                    </a:srgbClr>
                  </a:innerShdw>
                </a:effectLst>
              </a:rPr>
              <a:t>μ</a:t>
            </a:r>
            <a:r>
              <a:rPr lang="en-US" sz="2400" b="1" spc="50" dirty="0" smtClean="0">
                <a:ln w="0"/>
                <a:solidFill>
                  <a:schemeClr val="bg2"/>
                </a:solidFill>
                <a:effectLst>
                  <a:innerShdw blurRad="63500" dist="50800" dir="13500000">
                    <a:srgbClr val="000000">
                      <a:alpha val="50000"/>
                    </a:srgbClr>
                  </a:innerShdw>
                </a:effectLst>
              </a:rPr>
              <a:t>m</a:t>
            </a:r>
            <a:endParaRPr lang="en-US" sz="2400" b="1" spc="50" dirty="0">
              <a:ln w="0"/>
              <a:solidFill>
                <a:schemeClr val="bg2"/>
              </a:solidFill>
              <a:effectLst>
                <a:innerShdw blurRad="63500" dist="50800" dir="13500000">
                  <a:srgbClr val="000000">
                    <a:alpha val="50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3"/>
                                        </p:tgtEl>
                                      </p:cBhvr>
                                    </p:animEffect>
                                    <p:set>
                                      <p:cBhvr>
                                        <p:cTn id="20" dur="1" fill="hold">
                                          <p:stCondLst>
                                            <p:cond delay="499"/>
                                          </p:stCondLst>
                                        </p:cTn>
                                        <p:tgtEl>
                                          <p:spTgt spid="3"/>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8"/>
                                        </p:tgtEl>
                                      </p:cBhvr>
                                    </p:animEffect>
                                    <p:set>
                                      <p:cBhvr>
                                        <p:cTn id="28" dur="1" fill="hold">
                                          <p:stCondLst>
                                            <p:cond delay="499"/>
                                          </p:stCondLst>
                                        </p:cTn>
                                        <p:tgtEl>
                                          <p:spTgt spid="8"/>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9"/>
                                        </p:tgtEl>
                                      </p:cBhvr>
                                    </p:animEffect>
                                    <p:set>
                                      <p:cBhvr>
                                        <p:cTn id="36" dur="1" fill="hold">
                                          <p:stCondLst>
                                            <p:cond delay="499"/>
                                          </p:stCondLst>
                                        </p:cTn>
                                        <p:tgtEl>
                                          <p:spTgt spid="9"/>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500"/>
                                        <p:tgtEl>
                                          <p:spTgt spid="10"/>
                                        </p:tgtEl>
                                      </p:cBhvr>
                                    </p:animEffect>
                                    <p:set>
                                      <p:cBhvr>
                                        <p:cTn id="44" dur="1" fill="hold">
                                          <p:stCondLst>
                                            <p:cond delay="499"/>
                                          </p:stCondLst>
                                        </p:cTn>
                                        <p:tgtEl>
                                          <p:spTgt spid="10"/>
                                        </p:tgtEl>
                                        <p:attrNameLst>
                                          <p:attrName>style.visibility</p:attrName>
                                        </p:attrNameLst>
                                      </p:cBhvr>
                                      <p:to>
                                        <p:strVal val="hidden"/>
                                      </p:to>
                                    </p:set>
                                  </p:childTnLst>
                                </p:cTn>
                              </p:par>
                              <p:par>
                                <p:cTn id="45" presetID="10" presetClass="entr" presetSubtype="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8" grpId="0" animBg="1"/>
      <p:bldP spid="8" grpId="1" animBg="1"/>
      <p:bldP spid="9" grpId="0" animBg="1"/>
      <p:bldP spid="9" grpId="1" animBg="1"/>
      <p:bldP spid="10" grpId="0" animBg="1"/>
      <p:bldP spid="10" grpId="1"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196" name="Picture 7" descr="EMW"/>
          <p:cNvPicPr>
            <a:picLocks noChangeAspect="1" noChangeArrowheads="1"/>
          </p:cNvPicPr>
          <p:nvPr/>
        </p:nvPicPr>
        <p:blipFill rotWithShape="1">
          <a:blip r:embed="rId2"/>
          <a:srcRect t="4233" b="4339"/>
          <a:stretch/>
        </p:blipFill>
        <p:spPr bwMode="auto">
          <a:xfrm>
            <a:off x="261794" y="580571"/>
            <a:ext cx="11668412" cy="6270170"/>
          </a:xfrm>
          <a:prstGeom prst="rect">
            <a:avLst/>
          </a:prstGeom>
          <a:noFill/>
          <a:ln w="9525">
            <a:noFill/>
            <a:miter lim="800000"/>
            <a:headEnd/>
            <a:tailEnd/>
          </a:ln>
        </p:spPr>
      </p:pic>
      <p:sp>
        <p:nvSpPr>
          <p:cNvPr id="8195" name="Rectangle 5"/>
          <p:cNvSpPr>
            <a:spLocks noChangeArrowheads="1"/>
          </p:cNvSpPr>
          <p:nvPr/>
        </p:nvSpPr>
        <p:spPr bwMode="auto">
          <a:xfrm>
            <a:off x="1762125" y="0"/>
            <a:ext cx="8667750" cy="457200"/>
          </a:xfrm>
          <a:prstGeom prst="rect">
            <a:avLst/>
          </a:prstGeom>
          <a:noFill/>
          <a:ln w="9525">
            <a:noFill/>
            <a:miter lim="800000"/>
            <a:headEnd/>
            <a:tailEnd/>
          </a:ln>
        </p:spPr>
        <p:txBody>
          <a:bodyPr>
            <a:spAutoFit/>
          </a:bodyPr>
          <a:lstStyle/>
          <a:p>
            <a:r>
              <a:rPr lang="en-US" sz="2400" b="1" u="sng" dirty="0">
                <a:ln>
                  <a:solidFill>
                    <a:schemeClr val="bg1"/>
                  </a:solidFill>
                </a:ln>
                <a:solidFill>
                  <a:schemeClr val="bg1"/>
                </a:solidFill>
                <a:latin typeface="Times New Roman" pitchFamily="18" charset="0"/>
              </a:rPr>
              <a:t>Regions of Electromagnetic Spectrum-the “colour” of light</a:t>
            </a:r>
            <a:endParaRPr lang="en-US" sz="4400" b="1" u="sng" dirty="0">
              <a:ln>
                <a:solidFill>
                  <a:schemeClr val="bg1"/>
                </a:solidFill>
              </a:ln>
              <a:solidFill>
                <a:schemeClr val="bg1"/>
              </a:solidFill>
              <a:latin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52525"/>
        </a:solidFill>
        <a:effectLst/>
      </p:bgPr>
    </p:bg>
    <p:spTree>
      <p:nvGrpSpPr>
        <p:cNvPr id="1" name=""/>
        <p:cNvGrpSpPr/>
        <p:nvPr/>
      </p:nvGrpSpPr>
      <p:grpSpPr>
        <a:xfrm>
          <a:off x="0" y="0"/>
          <a:ext cx="0" cy="0"/>
          <a:chOff x="0" y="0"/>
          <a:chExt cx="0" cy="0"/>
        </a:xfrm>
      </p:grpSpPr>
      <p:sp>
        <p:nvSpPr>
          <p:cNvPr id="2" name="Rectangle 1"/>
          <p:cNvSpPr/>
          <p:nvPr/>
        </p:nvSpPr>
        <p:spPr>
          <a:xfrm>
            <a:off x="5617029" y="3599542"/>
            <a:ext cx="6574972" cy="3258457"/>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42" name="Title 1"/>
          <p:cNvSpPr>
            <a:spLocks noGrp="1"/>
          </p:cNvSpPr>
          <p:nvPr>
            <p:ph type="ctrTitle"/>
          </p:nvPr>
        </p:nvSpPr>
        <p:spPr>
          <a:xfrm>
            <a:off x="3315267" y="130626"/>
            <a:ext cx="5561466" cy="947511"/>
          </a:xfrm>
          <a:ln>
            <a:solidFill>
              <a:schemeClr val="tx1"/>
            </a:solidFill>
          </a:ln>
        </p:spPr>
        <p:txBody>
          <a:bodyPr/>
          <a:lstStyle/>
          <a:p>
            <a:r>
              <a:rPr lang="en-US" sz="3200" b="1" u="sng" dirty="0">
                <a:ln w="0"/>
                <a:effectLst>
                  <a:outerShdw blurRad="38100" dist="19050" dir="2700000" algn="tl" rotWithShape="0">
                    <a:schemeClr val="dk1">
                      <a:alpha val="40000"/>
                    </a:schemeClr>
                  </a:outerShdw>
                </a:effectLst>
              </a:rPr>
              <a:t>The absorption process</a:t>
            </a:r>
            <a:r>
              <a:rPr lang="en-US" sz="3600" b="1" u="sng" dirty="0">
                <a:ln w="0"/>
                <a:effectLst>
                  <a:outerShdw blurRad="38100" dist="19050" dir="2700000" algn="tl" rotWithShape="0">
                    <a:schemeClr val="dk1">
                      <a:alpha val="40000"/>
                    </a:schemeClr>
                  </a:outerShdw>
                </a:effectLst>
              </a:rPr>
              <a:t/>
            </a:r>
            <a:br>
              <a:rPr lang="en-US" sz="3600" b="1" u="sng" dirty="0">
                <a:ln w="0"/>
                <a:effectLst>
                  <a:outerShdw blurRad="38100" dist="19050" dir="2700000" algn="tl" rotWithShape="0">
                    <a:schemeClr val="dk1">
                      <a:alpha val="40000"/>
                    </a:schemeClr>
                  </a:outerShdw>
                </a:effectLst>
              </a:rPr>
            </a:br>
            <a:r>
              <a:rPr lang="en-US" sz="2800" b="1" u="sng" dirty="0">
                <a:ln w="0"/>
                <a:effectLst>
                  <a:outerShdw blurRad="38100" dist="19050" dir="2700000" algn="tl" rotWithShape="0">
                    <a:schemeClr val="dk1">
                      <a:alpha val="40000"/>
                    </a:schemeClr>
                  </a:outerShdw>
                </a:effectLst>
              </a:rPr>
              <a:t>How does matter absorb </a:t>
            </a:r>
            <a:r>
              <a:rPr lang="en-US" sz="2800" b="1" u="sng" dirty="0" smtClean="0">
                <a:ln w="0"/>
                <a:effectLst>
                  <a:outerShdw blurRad="38100" dist="19050" dir="2700000" algn="tl" rotWithShape="0">
                    <a:schemeClr val="dk1">
                      <a:alpha val="40000"/>
                    </a:schemeClr>
                  </a:outerShdw>
                </a:effectLst>
              </a:rPr>
              <a:t>radiation</a:t>
            </a:r>
            <a:endParaRPr lang="ar-EG" sz="2800" b="1" u="sng" dirty="0">
              <a:ln w="0"/>
              <a:effectLst>
                <a:outerShdw blurRad="38100" dist="19050" dir="2700000" algn="tl" rotWithShape="0">
                  <a:schemeClr val="dk1">
                    <a:alpha val="40000"/>
                  </a:schemeClr>
                </a:outerShdw>
              </a:effectLst>
            </a:endParaRPr>
          </a:p>
        </p:txBody>
      </p:sp>
      <p:sp>
        <p:nvSpPr>
          <p:cNvPr id="10243" name="Subtitle 2"/>
          <p:cNvSpPr>
            <a:spLocks noGrp="1"/>
          </p:cNvSpPr>
          <p:nvPr>
            <p:ph type="subTitle" idx="1"/>
          </p:nvPr>
        </p:nvSpPr>
        <p:spPr>
          <a:xfrm>
            <a:off x="322263" y="1560506"/>
            <a:ext cx="11419794" cy="2576061"/>
          </a:xfrm>
        </p:spPr>
        <p:txBody>
          <a:bodyPr>
            <a:normAutofit/>
          </a:bodyPr>
          <a:lstStyle/>
          <a:p>
            <a:pPr algn="just">
              <a:lnSpc>
                <a:spcPct val="150000"/>
              </a:lnSpc>
            </a:pPr>
            <a:r>
              <a:rPr lang="en-US" dirty="0">
                <a:latin typeface="Times New Roman" pitchFamily="18" charset="0"/>
                <a:cs typeface="Times New Roman" pitchFamily="18" charset="0"/>
              </a:rPr>
              <a:t>When polychromatic light (white light), which contains the whole spectrum of wavelengths in visible region, is passed though an object will absorb certain of the wavelengths, leaving the unabsorbed wavelengths to be transmitted. These residual transmitted wavelengths will be seen as a color. This color is </a:t>
            </a:r>
            <a:r>
              <a:rPr lang="en-US" b="1" dirty="0">
                <a:latin typeface="Times New Roman" pitchFamily="18" charset="0"/>
                <a:cs typeface="Times New Roman" pitchFamily="18" charset="0"/>
              </a:rPr>
              <a:t>complementary </a:t>
            </a:r>
            <a:r>
              <a:rPr lang="en-US" dirty="0">
                <a:latin typeface="Times New Roman" pitchFamily="18" charset="0"/>
                <a:cs typeface="Times New Roman" pitchFamily="18" charset="0"/>
              </a:rPr>
              <a:t>to the absorbed colors. </a:t>
            </a:r>
            <a:endParaRPr lang="ar-EG" dirty="0">
              <a:latin typeface="Times New Roman" pitchFamily="18" charset="0"/>
              <a:cs typeface="Times New Roman" pitchFamily="18" charset="0"/>
            </a:endParaRPr>
          </a:p>
          <a:p>
            <a:pPr algn="just">
              <a:lnSpc>
                <a:spcPct val="150000"/>
              </a:lnSpc>
            </a:pPr>
            <a:endParaRPr lang="ar-EG" sz="1000" dirty="0"/>
          </a:p>
          <a:p>
            <a:pPr algn="just">
              <a:lnSpc>
                <a:spcPct val="150000"/>
              </a:lnSpc>
            </a:pPr>
            <a:endParaRPr lang="ar-EG" dirty="0">
              <a:latin typeface="Times New Roman" pitchFamily="18" charset="0"/>
              <a:cs typeface="Times New Roman" pitchFamily="18" charset="0"/>
            </a:endParaRPr>
          </a:p>
        </p:txBody>
      </p:sp>
      <p:sp>
        <p:nvSpPr>
          <p:cNvPr id="3" name="Rectangle 2"/>
          <p:cNvSpPr/>
          <p:nvPr/>
        </p:nvSpPr>
        <p:spPr>
          <a:xfrm>
            <a:off x="267267" y="1654023"/>
            <a:ext cx="11358676" cy="830997"/>
          </a:xfrm>
          <a:prstGeom prst="rect">
            <a:avLst/>
          </a:prstGeom>
        </p:spPr>
        <p:txBody>
          <a:bodyPr wrap="square">
            <a:spAutoFit/>
          </a:bodyPr>
          <a:lstStyle/>
          <a:p>
            <a:pPr algn="ctr"/>
            <a:r>
              <a:rPr lang="en-US" sz="2400" b="1" dirty="0">
                <a:latin typeface="Times New Roman" pitchFamily="18" charset="0"/>
                <a:cs typeface="Times New Roman" pitchFamily="18" charset="0"/>
              </a:rPr>
              <a:t>Absorption</a:t>
            </a:r>
            <a:r>
              <a:rPr lang="en-US" sz="2400" dirty="0"/>
              <a:t> </a:t>
            </a:r>
            <a:r>
              <a:rPr lang="en-US" sz="2400" dirty="0">
                <a:latin typeface="Times New Roman" pitchFamily="18" charset="0"/>
                <a:cs typeface="Times New Roman" pitchFamily="18" charset="0"/>
              </a:rPr>
              <a:t>is a process in which chemical species (atom, ion or molecule) in a transparent medium selectively attenuate certain frequencies of EMR</a:t>
            </a:r>
            <a:r>
              <a:rPr lang="en-US" sz="2400" dirty="0"/>
              <a:t>. </a:t>
            </a:r>
            <a:endParaRPr lang="en-US" sz="2400" dirty="0"/>
          </a:p>
        </p:txBody>
      </p:sp>
      <p:sp>
        <p:nvSpPr>
          <p:cNvPr id="4" name="Rectangle 3"/>
          <p:cNvSpPr/>
          <p:nvPr/>
        </p:nvSpPr>
        <p:spPr>
          <a:xfrm>
            <a:off x="322263" y="2393173"/>
            <a:ext cx="11303680" cy="830997"/>
          </a:xfrm>
          <a:prstGeom prst="rect">
            <a:avLst/>
          </a:prstGeom>
        </p:spPr>
        <p:txBody>
          <a:bodyPr wrap="square">
            <a:spAutoFit/>
          </a:bodyPr>
          <a:lstStyle/>
          <a:p>
            <a:pPr algn="ctr"/>
            <a:r>
              <a:rPr lang="en-US" sz="2400" b="1" dirty="0">
                <a:latin typeface="Times New Roman" pitchFamily="18" charset="0"/>
                <a:cs typeface="Times New Roman" pitchFamily="18" charset="0"/>
              </a:rPr>
              <a:t>Absorption spectrum is </a:t>
            </a:r>
            <a:r>
              <a:rPr lang="en-US" sz="2400" dirty="0">
                <a:latin typeface="Times New Roman" pitchFamily="18" charset="0"/>
                <a:cs typeface="Times New Roman" pitchFamily="18" charset="0"/>
              </a:rPr>
              <a:t>a plot of the amount of light absorbed by a sample as a function of wavelength.</a:t>
            </a:r>
            <a:endParaRPr lang="en-US" sz="2400" dirty="0">
              <a:latin typeface="Times New Roman" pitchFamily="18" charset="0"/>
              <a:cs typeface="Times New Roman" pitchFamily="18" charset="0"/>
            </a:endParaRPr>
          </a:p>
        </p:txBody>
      </p:sp>
      <p:sp>
        <p:nvSpPr>
          <p:cNvPr id="5" name="Rectangle 4"/>
          <p:cNvSpPr/>
          <p:nvPr/>
        </p:nvSpPr>
        <p:spPr>
          <a:xfrm>
            <a:off x="322263" y="2154533"/>
            <a:ext cx="11419794" cy="830997"/>
          </a:xfrm>
          <a:prstGeom prst="rect">
            <a:avLst/>
          </a:prstGeom>
        </p:spPr>
        <p:txBody>
          <a:bodyPr wrap="square">
            <a:spAutoFit/>
          </a:bodyPr>
          <a:lstStyle/>
          <a:p>
            <a:pPr algn="ctr"/>
            <a:r>
              <a:rPr lang="en-US" sz="2400" dirty="0">
                <a:latin typeface="Times New Roman" pitchFamily="18" charset="0"/>
                <a:cs typeface="Times New Roman" pitchFamily="18" charset="0"/>
              </a:rPr>
              <a:t>At room temperature most substance are in their lowest energy or ground state. When an atom, molecule or  ion absorbs EMR it is promoted to higher energy states or excited states.</a:t>
            </a:r>
            <a:endParaRPr lang="en-US" sz="2400" dirty="0">
              <a:latin typeface="Times New Roman" pitchFamily="18" charset="0"/>
              <a:cs typeface="Times New Roman" pitchFamily="18" charset="0"/>
            </a:endParaRPr>
          </a:p>
        </p:txBody>
      </p:sp>
      <p:sp>
        <p:nvSpPr>
          <p:cNvPr id="10" name="Subtitle 2"/>
          <p:cNvSpPr txBox="1">
            <a:spLocks/>
          </p:cNvSpPr>
          <p:nvPr/>
        </p:nvSpPr>
        <p:spPr>
          <a:xfrm>
            <a:off x="322263" y="1896386"/>
            <a:ext cx="11419794" cy="141287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smtClean="0">
                <a:latin typeface="Times New Roman" pitchFamily="18" charset="0"/>
                <a:cs typeface="Times New Roman" pitchFamily="18" charset="0"/>
              </a:rPr>
              <a:t>The excited state is a transition one and the species soon looses the energy it gained and returns to its ground state by relaxation process either as heat of collision or sometimes emits radiation of specific wavelength.</a:t>
            </a:r>
            <a:endParaRPr lang="ar-EG"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fade">
                                      <p:cBhvr>
                                        <p:cTn id="7" dur="500"/>
                                        <p:tgtEl>
                                          <p:spTgt spid="10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0243">
                                            <p:txEl>
                                              <p:pRg st="0" end="0"/>
                                            </p:txEl>
                                          </p:spTgt>
                                        </p:tgtEl>
                                      </p:cBhvr>
                                    </p:animEffect>
                                    <p:set>
                                      <p:cBhvr>
                                        <p:cTn id="12" dur="1" fill="hold">
                                          <p:stCondLst>
                                            <p:cond delay="499"/>
                                          </p:stCondLst>
                                        </p:cTn>
                                        <p:tgtEl>
                                          <p:spTgt spid="10243">
                                            <p:txEl>
                                              <p:pRg st="0" end="0"/>
                                            </p:txEl>
                                          </p:spTgt>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3"/>
                                        </p:tgtEl>
                                      </p:cBhvr>
                                    </p:animEffect>
                                    <p:set>
                                      <p:cBhvr>
                                        <p:cTn id="20" dur="1" fill="hold">
                                          <p:stCondLst>
                                            <p:cond delay="499"/>
                                          </p:stCondLst>
                                        </p:cTn>
                                        <p:tgtEl>
                                          <p:spTgt spid="3"/>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4"/>
                                        </p:tgtEl>
                                      </p:cBhvr>
                                    </p:animEffect>
                                    <p:set>
                                      <p:cBhvr>
                                        <p:cTn id="28" dur="1" fill="hold">
                                          <p:stCondLst>
                                            <p:cond delay="499"/>
                                          </p:stCondLst>
                                        </p:cTn>
                                        <p:tgtEl>
                                          <p:spTgt spid="4"/>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5"/>
                                        </p:tgtEl>
                                      </p:cBhvr>
                                    </p:animEffect>
                                    <p:set>
                                      <p:cBhvr>
                                        <p:cTn id="36" dur="1" fill="hold">
                                          <p:stCondLst>
                                            <p:cond delay="499"/>
                                          </p:stCondLst>
                                        </p:cTn>
                                        <p:tgtEl>
                                          <p:spTgt spid="5"/>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P spid="10243" grpId="1" build="p"/>
      <p:bldP spid="3" grpId="0"/>
      <p:bldP spid="3" grpId="1"/>
      <p:bldP spid="4" grpId="0"/>
      <p:bldP spid="4" grpId="1"/>
      <p:bldP spid="5" grpId="0"/>
      <p:bldP spid="5" grpId="1"/>
      <p:bldP spid="10"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4132</TotalTime>
  <Words>1127</Words>
  <Application>Microsoft Office PowerPoint</Application>
  <PresentationFormat>Widescreen</PresentationFormat>
  <Paragraphs>169</Paragraphs>
  <Slides>31</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Calibri Light</vt:lpstr>
      <vt:lpstr>Symbol</vt:lpstr>
      <vt:lpstr>Times New Roman</vt:lpstr>
      <vt:lpstr>Wingdings</vt:lpstr>
      <vt:lpstr>Office Theme</vt:lpstr>
      <vt:lpstr>PowerPoint Presentation</vt:lpstr>
      <vt:lpstr>PowerPoint Presentation</vt:lpstr>
      <vt:lpstr>Background </vt:lpstr>
      <vt:lpstr>PowerPoint Presentation</vt:lpstr>
      <vt:lpstr>PowerPoint Presentation</vt:lpstr>
      <vt:lpstr>PowerPoint Presentation</vt:lpstr>
      <vt:lpstr>PowerPoint Presentation</vt:lpstr>
      <vt:lpstr>PowerPoint Presentation</vt:lpstr>
      <vt:lpstr>The absorption process How does matter absorb radiation</vt:lpstr>
      <vt:lpstr>PowerPoint Presentation</vt:lpstr>
      <vt:lpstr>Principle </vt:lpstr>
      <vt:lpstr>PowerPoint Presentation</vt:lpstr>
      <vt:lpstr>PowerPoint Presentation</vt:lpstr>
      <vt:lpstr>PowerPoint Presentation</vt:lpstr>
      <vt:lpstr>PowerPoint Presentation</vt:lpstr>
      <vt:lpstr>Deviations from Beer’s law</vt:lpstr>
      <vt:lpstr>Instrument </vt:lpstr>
      <vt:lpstr>Light Source</vt:lpstr>
      <vt:lpstr>Tungsten Lamp</vt:lpstr>
      <vt:lpstr>Dispersion devices </vt:lpstr>
      <vt:lpstr>Prism </vt:lpstr>
      <vt:lpstr>Filters </vt:lpstr>
      <vt:lpstr>Absorption cells </vt:lpstr>
      <vt:lpstr>Detectors </vt:lpstr>
      <vt:lpstr>Display devices </vt:lpstr>
      <vt:lpstr>Types of spectrophotometer</vt:lpstr>
      <vt:lpstr>Single beam </vt:lpstr>
      <vt:lpstr>Double beam </vt:lpstr>
      <vt:lpstr>Applications</vt:lpstr>
      <vt:lpstr>Uses of spectrophotometry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SPECTROPHOTOMETRY</dc:title>
  <dc:creator>Ayesha Ali</dc:creator>
  <cp:lastModifiedBy>Farzeen Zehra Kheemji</cp:lastModifiedBy>
  <cp:revision>75</cp:revision>
  <dcterms:created xsi:type="dcterms:W3CDTF">2019-10-22T07:37:26Z</dcterms:created>
  <dcterms:modified xsi:type="dcterms:W3CDTF">2019-11-12T17:14:50Z</dcterms:modified>
</cp:coreProperties>
</file>